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94694"/>
  </p:normalViewPr>
  <p:slideViewPr>
    <p:cSldViewPr snapToGrid="0">
      <p:cViewPr varScale="1">
        <p:scale>
          <a:sx n="109" d="100"/>
          <a:sy n="109" d="100"/>
        </p:scale>
        <p:origin x="216"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84EFD8-9392-9990-02DA-3A6ED844FA9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36CDAA9-DA1A-7F97-972A-7A03D476C0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9FDC90F-264A-240F-4690-A9E88E485480}"/>
              </a:ext>
            </a:extLst>
          </p:cNvPr>
          <p:cNvSpPr>
            <a:spLocks noGrp="1"/>
          </p:cNvSpPr>
          <p:nvPr>
            <p:ph type="dt" sz="half" idx="10"/>
          </p:nvPr>
        </p:nvSpPr>
        <p:spPr/>
        <p:txBody>
          <a:bodyPr/>
          <a:lstStyle/>
          <a:p>
            <a:fld id="{DA23C5A9-1F05-CB44-B4A8-9C8E77D04954}" type="datetimeFigureOut">
              <a:rPr lang="it-IT" smtClean="0"/>
              <a:t>20/11/23</a:t>
            </a:fld>
            <a:endParaRPr lang="it-IT"/>
          </a:p>
        </p:txBody>
      </p:sp>
      <p:sp>
        <p:nvSpPr>
          <p:cNvPr id="5" name="Segnaposto piè di pagina 4">
            <a:extLst>
              <a:ext uri="{FF2B5EF4-FFF2-40B4-BE49-F238E27FC236}">
                <a16:creationId xmlns:a16="http://schemas.microsoft.com/office/drawing/2014/main" id="{5BA4BB7B-2A24-22DD-9B6B-A0EC0CDB080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654B858-1060-2CEA-4120-EC67305C1FA3}"/>
              </a:ext>
            </a:extLst>
          </p:cNvPr>
          <p:cNvSpPr>
            <a:spLocks noGrp="1"/>
          </p:cNvSpPr>
          <p:nvPr>
            <p:ph type="sldNum" sz="quarter" idx="12"/>
          </p:nvPr>
        </p:nvSpPr>
        <p:spPr/>
        <p:txBody>
          <a:bodyPr/>
          <a:lstStyle/>
          <a:p>
            <a:fld id="{6CA37B76-88A2-F74A-98DA-25967E45C136}" type="slidenum">
              <a:rPr lang="it-IT" smtClean="0"/>
              <a:t>‹N›</a:t>
            </a:fld>
            <a:endParaRPr lang="it-IT"/>
          </a:p>
        </p:txBody>
      </p:sp>
    </p:spTree>
    <p:extLst>
      <p:ext uri="{BB962C8B-B14F-4D97-AF65-F5344CB8AC3E}">
        <p14:creationId xmlns:p14="http://schemas.microsoft.com/office/powerpoint/2010/main" val="243341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B25913-D43B-9810-3568-53CCD193BFC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9BF2761-7D79-77A3-547B-C1215639A9B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FAA3AB-E4F3-39A6-4E73-1413DDD685F3}"/>
              </a:ext>
            </a:extLst>
          </p:cNvPr>
          <p:cNvSpPr>
            <a:spLocks noGrp="1"/>
          </p:cNvSpPr>
          <p:nvPr>
            <p:ph type="dt" sz="half" idx="10"/>
          </p:nvPr>
        </p:nvSpPr>
        <p:spPr/>
        <p:txBody>
          <a:bodyPr/>
          <a:lstStyle/>
          <a:p>
            <a:fld id="{DA23C5A9-1F05-CB44-B4A8-9C8E77D04954}" type="datetimeFigureOut">
              <a:rPr lang="it-IT" smtClean="0"/>
              <a:t>20/11/23</a:t>
            </a:fld>
            <a:endParaRPr lang="it-IT"/>
          </a:p>
        </p:txBody>
      </p:sp>
      <p:sp>
        <p:nvSpPr>
          <p:cNvPr id="5" name="Segnaposto piè di pagina 4">
            <a:extLst>
              <a:ext uri="{FF2B5EF4-FFF2-40B4-BE49-F238E27FC236}">
                <a16:creationId xmlns:a16="http://schemas.microsoft.com/office/drawing/2014/main" id="{4AEEE81F-5E33-92EA-7395-E07C9AE65FE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576285C-0265-0412-2D10-845EE79BE02E}"/>
              </a:ext>
            </a:extLst>
          </p:cNvPr>
          <p:cNvSpPr>
            <a:spLocks noGrp="1"/>
          </p:cNvSpPr>
          <p:nvPr>
            <p:ph type="sldNum" sz="quarter" idx="12"/>
          </p:nvPr>
        </p:nvSpPr>
        <p:spPr/>
        <p:txBody>
          <a:bodyPr/>
          <a:lstStyle/>
          <a:p>
            <a:fld id="{6CA37B76-88A2-F74A-98DA-25967E45C136}" type="slidenum">
              <a:rPr lang="it-IT" smtClean="0"/>
              <a:t>‹N›</a:t>
            </a:fld>
            <a:endParaRPr lang="it-IT"/>
          </a:p>
        </p:txBody>
      </p:sp>
    </p:spTree>
    <p:extLst>
      <p:ext uri="{BB962C8B-B14F-4D97-AF65-F5344CB8AC3E}">
        <p14:creationId xmlns:p14="http://schemas.microsoft.com/office/powerpoint/2010/main" val="236164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CEFCA8A-975E-1DB8-56DA-770A20DA5D0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A9CFBD2-5B61-79A9-DA91-773996C4C27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E9BBDB6-3173-E5EA-9450-F96C3CB00BE7}"/>
              </a:ext>
            </a:extLst>
          </p:cNvPr>
          <p:cNvSpPr>
            <a:spLocks noGrp="1"/>
          </p:cNvSpPr>
          <p:nvPr>
            <p:ph type="dt" sz="half" idx="10"/>
          </p:nvPr>
        </p:nvSpPr>
        <p:spPr/>
        <p:txBody>
          <a:bodyPr/>
          <a:lstStyle/>
          <a:p>
            <a:fld id="{DA23C5A9-1F05-CB44-B4A8-9C8E77D04954}" type="datetimeFigureOut">
              <a:rPr lang="it-IT" smtClean="0"/>
              <a:t>20/11/23</a:t>
            </a:fld>
            <a:endParaRPr lang="it-IT"/>
          </a:p>
        </p:txBody>
      </p:sp>
      <p:sp>
        <p:nvSpPr>
          <p:cNvPr id="5" name="Segnaposto piè di pagina 4">
            <a:extLst>
              <a:ext uri="{FF2B5EF4-FFF2-40B4-BE49-F238E27FC236}">
                <a16:creationId xmlns:a16="http://schemas.microsoft.com/office/drawing/2014/main" id="{B74E752B-AFA3-2B3C-B33A-2EAB4AC43AC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0F4BAA7-3FA7-C92C-0AED-8A787A5D665D}"/>
              </a:ext>
            </a:extLst>
          </p:cNvPr>
          <p:cNvSpPr>
            <a:spLocks noGrp="1"/>
          </p:cNvSpPr>
          <p:nvPr>
            <p:ph type="sldNum" sz="quarter" idx="12"/>
          </p:nvPr>
        </p:nvSpPr>
        <p:spPr/>
        <p:txBody>
          <a:bodyPr/>
          <a:lstStyle/>
          <a:p>
            <a:fld id="{6CA37B76-88A2-F74A-98DA-25967E45C136}" type="slidenum">
              <a:rPr lang="it-IT" smtClean="0"/>
              <a:t>‹N›</a:t>
            </a:fld>
            <a:endParaRPr lang="it-IT"/>
          </a:p>
        </p:txBody>
      </p:sp>
    </p:spTree>
    <p:extLst>
      <p:ext uri="{BB962C8B-B14F-4D97-AF65-F5344CB8AC3E}">
        <p14:creationId xmlns:p14="http://schemas.microsoft.com/office/powerpoint/2010/main" val="405825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E89498-C3C8-395A-48E2-0E21EB532AC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0E92AFC-AC6F-C393-6853-7D4E463BCE5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DF1BC63-7C1E-E800-F205-14BBA28A6460}"/>
              </a:ext>
            </a:extLst>
          </p:cNvPr>
          <p:cNvSpPr>
            <a:spLocks noGrp="1"/>
          </p:cNvSpPr>
          <p:nvPr>
            <p:ph type="dt" sz="half" idx="10"/>
          </p:nvPr>
        </p:nvSpPr>
        <p:spPr/>
        <p:txBody>
          <a:bodyPr/>
          <a:lstStyle/>
          <a:p>
            <a:fld id="{DA23C5A9-1F05-CB44-B4A8-9C8E77D04954}" type="datetimeFigureOut">
              <a:rPr lang="it-IT" smtClean="0"/>
              <a:t>20/11/23</a:t>
            </a:fld>
            <a:endParaRPr lang="it-IT"/>
          </a:p>
        </p:txBody>
      </p:sp>
      <p:sp>
        <p:nvSpPr>
          <p:cNvPr id="5" name="Segnaposto piè di pagina 4">
            <a:extLst>
              <a:ext uri="{FF2B5EF4-FFF2-40B4-BE49-F238E27FC236}">
                <a16:creationId xmlns:a16="http://schemas.microsoft.com/office/drawing/2014/main" id="{ED2AEA4B-BCE7-62C3-1F72-760A1C4F63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DD9F135-A1C0-B0A3-155E-847BD91FEDAC}"/>
              </a:ext>
            </a:extLst>
          </p:cNvPr>
          <p:cNvSpPr>
            <a:spLocks noGrp="1"/>
          </p:cNvSpPr>
          <p:nvPr>
            <p:ph type="sldNum" sz="quarter" idx="12"/>
          </p:nvPr>
        </p:nvSpPr>
        <p:spPr/>
        <p:txBody>
          <a:bodyPr/>
          <a:lstStyle/>
          <a:p>
            <a:fld id="{6CA37B76-88A2-F74A-98DA-25967E45C136}" type="slidenum">
              <a:rPr lang="it-IT" smtClean="0"/>
              <a:t>‹N›</a:t>
            </a:fld>
            <a:endParaRPr lang="it-IT"/>
          </a:p>
        </p:txBody>
      </p:sp>
    </p:spTree>
    <p:extLst>
      <p:ext uri="{BB962C8B-B14F-4D97-AF65-F5344CB8AC3E}">
        <p14:creationId xmlns:p14="http://schemas.microsoft.com/office/powerpoint/2010/main" val="341206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5EF4AF-BDA3-1213-9F3E-C48B97AE884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05401CC-3F9E-6B33-1282-5FAAC52EAD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3031704-B027-9735-EC42-224895A12616}"/>
              </a:ext>
            </a:extLst>
          </p:cNvPr>
          <p:cNvSpPr>
            <a:spLocks noGrp="1"/>
          </p:cNvSpPr>
          <p:nvPr>
            <p:ph type="dt" sz="half" idx="10"/>
          </p:nvPr>
        </p:nvSpPr>
        <p:spPr/>
        <p:txBody>
          <a:bodyPr/>
          <a:lstStyle/>
          <a:p>
            <a:fld id="{DA23C5A9-1F05-CB44-B4A8-9C8E77D04954}" type="datetimeFigureOut">
              <a:rPr lang="it-IT" smtClean="0"/>
              <a:t>20/11/23</a:t>
            </a:fld>
            <a:endParaRPr lang="it-IT"/>
          </a:p>
        </p:txBody>
      </p:sp>
      <p:sp>
        <p:nvSpPr>
          <p:cNvPr id="5" name="Segnaposto piè di pagina 4">
            <a:extLst>
              <a:ext uri="{FF2B5EF4-FFF2-40B4-BE49-F238E27FC236}">
                <a16:creationId xmlns:a16="http://schemas.microsoft.com/office/drawing/2014/main" id="{F8118EDC-AAEE-B262-EE64-687491BC9DE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73DB2D6-818F-C5D7-2BE5-997722780AAA}"/>
              </a:ext>
            </a:extLst>
          </p:cNvPr>
          <p:cNvSpPr>
            <a:spLocks noGrp="1"/>
          </p:cNvSpPr>
          <p:nvPr>
            <p:ph type="sldNum" sz="quarter" idx="12"/>
          </p:nvPr>
        </p:nvSpPr>
        <p:spPr/>
        <p:txBody>
          <a:bodyPr/>
          <a:lstStyle/>
          <a:p>
            <a:fld id="{6CA37B76-88A2-F74A-98DA-25967E45C136}" type="slidenum">
              <a:rPr lang="it-IT" smtClean="0"/>
              <a:t>‹N›</a:t>
            </a:fld>
            <a:endParaRPr lang="it-IT"/>
          </a:p>
        </p:txBody>
      </p:sp>
    </p:spTree>
    <p:extLst>
      <p:ext uri="{BB962C8B-B14F-4D97-AF65-F5344CB8AC3E}">
        <p14:creationId xmlns:p14="http://schemas.microsoft.com/office/powerpoint/2010/main" val="151736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91A315-1C1E-FA56-C564-367829C5B7F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9E418E3-5365-4D55-1CE1-0A7D52595DB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46C80C7-D287-B7CB-F0B5-06A8A7B8BD3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EA6585C-7145-BE79-9C06-862C37FBB5DF}"/>
              </a:ext>
            </a:extLst>
          </p:cNvPr>
          <p:cNvSpPr>
            <a:spLocks noGrp="1"/>
          </p:cNvSpPr>
          <p:nvPr>
            <p:ph type="dt" sz="half" idx="10"/>
          </p:nvPr>
        </p:nvSpPr>
        <p:spPr/>
        <p:txBody>
          <a:bodyPr/>
          <a:lstStyle/>
          <a:p>
            <a:fld id="{DA23C5A9-1F05-CB44-B4A8-9C8E77D04954}" type="datetimeFigureOut">
              <a:rPr lang="it-IT" smtClean="0"/>
              <a:t>20/11/23</a:t>
            </a:fld>
            <a:endParaRPr lang="it-IT"/>
          </a:p>
        </p:txBody>
      </p:sp>
      <p:sp>
        <p:nvSpPr>
          <p:cNvPr id="6" name="Segnaposto piè di pagina 5">
            <a:extLst>
              <a:ext uri="{FF2B5EF4-FFF2-40B4-BE49-F238E27FC236}">
                <a16:creationId xmlns:a16="http://schemas.microsoft.com/office/drawing/2014/main" id="{1BDFB863-A62D-BCDB-A8EB-01D87280892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C58A728-81E8-BC1C-EA50-74BE8450457F}"/>
              </a:ext>
            </a:extLst>
          </p:cNvPr>
          <p:cNvSpPr>
            <a:spLocks noGrp="1"/>
          </p:cNvSpPr>
          <p:nvPr>
            <p:ph type="sldNum" sz="quarter" idx="12"/>
          </p:nvPr>
        </p:nvSpPr>
        <p:spPr/>
        <p:txBody>
          <a:bodyPr/>
          <a:lstStyle/>
          <a:p>
            <a:fld id="{6CA37B76-88A2-F74A-98DA-25967E45C136}" type="slidenum">
              <a:rPr lang="it-IT" smtClean="0"/>
              <a:t>‹N›</a:t>
            </a:fld>
            <a:endParaRPr lang="it-IT"/>
          </a:p>
        </p:txBody>
      </p:sp>
    </p:spTree>
    <p:extLst>
      <p:ext uri="{BB962C8B-B14F-4D97-AF65-F5344CB8AC3E}">
        <p14:creationId xmlns:p14="http://schemas.microsoft.com/office/powerpoint/2010/main" val="196831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4660C0-68D4-5D8C-2256-A67F25015ED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F5EB2D8-FD66-9DA0-7AEA-05941925B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E4A0929-E844-0EEE-00E8-D2DEA5FCDB8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B7BC9AA-4489-804B-DA45-B36D7A743C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342B67D-79B2-E9F3-45C6-37C9FE4BABA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0C993ED-1D5E-8668-BEB1-2F3C7EABCF40}"/>
              </a:ext>
            </a:extLst>
          </p:cNvPr>
          <p:cNvSpPr>
            <a:spLocks noGrp="1"/>
          </p:cNvSpPr>
          <p:nvPr>
            <p:ph type="dt" sz="half" idx="10"/>
          </p:nvPr>
        </p:nvSpPr>
        <p:spPr/>
        <p:txBody>
          <a:bodyPr/>
          <a:lstStyle/>
          <a:p>
            <a:fld id="{DA23C5A9-1F05-CB44-B4A8-9C8E77D04954}" type="datetimeFigureOut">
              <a:rPr lang="it-IT" smtClean="0"/>
              <a:t>20/11/23</a:t>
            </a:fld>
            <a:endParaRPr lang="it-IT"/>
          </a:p>
        </p:txBody>
      </p:sp>
      <p:sp>
        <p:nvSpPr>
          <p:cNvPr id="8" name="Segnaposto piè di pagina 7">
            <a:extLst>
              <a:ext uri="{FF2B5EF4-FFF2-40B4-BE49-F238E27FC236}">
                <a16:creationId xmlns:a16="http://schemas.microsoft.com/office/drawing/2014/main" id="{5B3CE1D3-6737-70BC-6780-DD59C0ED092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F206C15-9605-1320-6AB0-DE29C49902CF}"/>
              </a:ext>
            </a:extLst>
          </p:cNvPr>
          <p:cNvSpPr>
            <a:spLocks noGrp="1"/>
          </p:cNvSpPr>
          <p:nvPr>
            <p:ph type="sldNum" sz="quarter" idx="12"/>
          </p:nvPr>
        </p:nvSpPr>
        <p:spPr/>
        <p:txBody>
          <a:bodyPr/>
          <a:lstStyle/>
          <a:p>
            <a:fld id="{6CA37B76-88A2-F74A-98DA-25967E45C136}" type="slidenum">
              <a:rPr lang="it-IT" smtClean="0"/>
              <a:t>‹N›</a:t>
            </a:fld>
            <a:endParaRPr lang="it-IT"/>
          </a:p>
        </p:txBody>
      </p:sp>
    </p:spTree>
    <p:extLst>
      <p:ext uri="{BB962C8B-B14F-4D97-AF65-F5344CB8AC3E}">
        <p14:creationId xmlns:p14="http://schemas.microsoft.com/office/powerpoint/2010/main" val="368745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637D3A-24F6-1AF3-CC10-86BFD112C07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443F395-F0BB-D067-D68F-4F67C8652BA4}"/>
              </a:ext>
            </a:extLst>
          </p:cNvPr>
          <p:cNvSpPr>
            <a:spLocks noGrp="1"/>
          </p:cNvSpPr>
          <p:nvPr>
            <p:ph type="dt" sz="half" idx="10"/>
          </p:nvPr>
        </p:nvSpPr>
        <p:spPr/>
        <p:txBody>
          <a:bodyPr/>
          <a:lstStyle/>
          <a:p>
            <a:fld id="{DA23C5A9-1F05-CB44-B4A8-9C8E77D04954}" type="datetimeFigureOut">
              <a:rPr lang="it-IT" smtClean="0"/>
              <a:t>20/11/23</a:t>
            </a:fld>
            <a:endParaRPr lang="it-IT"/>
          </a:p>
        </p:txBody>
      </p:sp>
      <p:sp>
        <p:nvSpPr>
          <p:cNvPr id="4" name="Segnaposto piè di pagina 3">
            <a:extLst>
              <a:ext uri="{FF2B5EF4-FFF2-40B4-BE49-F238E27FC236}">
                <a16:creationId xmlns:a16="http://schemas.microsoft.com/office/drawing/2014/main" id="{8F6DE55C-0556-027A-C662-05E58762B3C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2910131-3210-EF34-E345-E4EB9AC0F26B}"/>
              </a:ext>
            </a:extLst>
          </p:cNvPr>
          <p:cNvSpPr>
            <a:spLocks noGrp="1"/>
          </p:cNvSpPr>
          <p:nvPr>
            <p:ph type="sldNum" sz="quarter" idx="12"/>
          </p:nvPr>
        </p:nvSpPr>
        <p:spPr/>
        <p:txBody>
          <a:bodyPr/>
          <a:lstStyle/>
          <a:p>
            <a:fld id="{6CA37B76-88A2-F74A-98DA-25967E45C136}" type="slidenum">
              <a:rPr lang="it-IT" smtClean="0"/>
              <a:t>‹N›</a:t>
            </a:fld>
            <a:endParaRPr lang="it-IT"/>
          </a:p>
        </p:txBody>
      </p:sp>
    </p:spTree>
    <p:extLst>
      <p:ext uri="{BB962C8B-B14F-4D97-AF65-F5344CB8AC3E}">
        <p14:creationId xmlns:p14="http://schemas.microsoft.com/office/powerpoint/2010/main" val="78166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C45B74A-ECC2-1860-0C0C-C36B491DEADD}"/>
              </a:ext>
            </a:extLst>
          </p:cNvPr>
          <p:cNvSpPr>
            <a:spLocks noGrp="1"/>
          </p:cNvSpPr>
          <p:nvPr>
            <p:ph type="dt" sz="half" idx="10"/>
          </p:nvPr>
        </p:nvSpPr>
        <p:spPr/>
        <p:txBody>
          <a:bodyPr/>
          <a:lstStyle/>
          <a:p>
            <a:fld id="{DA23C5A9-1F05-CB44-B4A8-9C8E77D04954}" type="datetimeFigureOut">
              <a:rPr lang="it-IT" smtClean="0"/>
              <a:t>20/11/23</a:t>
            </a:fld>
            <a:endParaRPr lang="it-IT"/>
          </a:p>
        </p:txBody>
      </p:sp>
      <p:sp>
        <p:nvSpPr>
          <p:cNvPr id="3" name="Segnaposto piè di pagina 2">
            <a:extLst>
              <a:ext uri="{FF2B5EF4-FFF2-40B4-BE49-F238E27FC236}">
                <a16:creationId xmlns:a16="http://schemas.microsoft.com/office/drawing/2014/main" id="{AC0A0CC2-4BDF-DFCB-B98F-15313A257D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219D9D7-7A9B-5D3C-171A-6411EEA6A426}"/>
              </a:ext>
            </a:extLst>
          </p:cNvPr>
          <p:cNvSpPr>
            <a:spLocks noGrp="1"/>
          </p:cNvSpPr>
          <p:nvPr>
            <p:ph type="sldNum" sz="quarter" idx="12"/>
          </p:nvPr>
        </p:nvSpPr>
        <p:spPr/>
        <p:txBody>
          <a:bodyPr/>
          <a:lstStyle/>
          <a:p>
            <a:fld id="{6CA37B76-88A2-F74A-98DA-25967E45C136}" type="slidenum">
              <a:rPr lang="it-IT" smtClean="0"/>
              <a:t>‹N›</a:t>
            </a:fld>
            <a:endParaRPr lang="it-IT"/>
          </a:p>
        </p:txBody>
      </p:sp>
    </p:spTree>
    <p:extLst>
      <p:ext uri="{BB962C8B-B14F-4D97-AF65-F5344CB8AC3E}">
        <p14:creationId xmlns:p14="http://schemas.microsoft.com/office/powerpoint/2010/main" val="172716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29A6CC-7806-33DA-50F8-6C2A128EE07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34D786C-477C-ADC4-DB52-5EC0D47F80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EA47667-6727-6F17-0CE3-2BD17875C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9A6B541-BA58-E853-7522-7ED00242487F}"/>
              </a:ext>
            </a:extLst>
          </p:cNvPr>
          <p:cNvSpPr>
            <a:spLocks noGrp="1"/>
          </p:cNvSpPr>
          <p:nvPr>
            <p:ph type="dt" sz="half" idx="10"/>
          </p:nvPr>
        </p:nvSpPr>
        <p:spPr/>
        <p:txBody>
          <a:bodyPr/>
          <a:lstStyle/>
          <a:p>
            <a:fld id="{DA23C5A9-1F05-CB44-B4A8-9C8E77D04954}" type="datetimeFigureOut">
              <a:rPr lang="it-IT" smtClean="0"/>
              <a:t>20/11/23</a:t>
            </a:fld>
            <a:endParaRPr lang="it-IT"/>
          </a:p>
        </p:txBody>
      </p:sp>
      <p:sp>
        <p:nvSpPr>
          <p:cNvPr id="6" name="Segnaposto piè di pagina 5">
            <a:extLst>
              <a:ext uri="{FF2B5EF4-FFF2-40B4-BE49-F238E27FC236}">
                <a16:creationId xmlns:a16="http://schemas.microsoft.com/office/drawing/2014/main" id="{A2EDC51C-3D66-29DD-693B-48ECF951F70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EDB9A6F-D027-4C4A-B1B3-75B55DE35B97}"/>
              </a:ext>
            </a:extLst>
          </p:cNvPr>
          <p:cNvSpPr>
            <a:spLocks noGrp="1"/>
          </p:cNvSpPr>
          <p:nvPr>
            <p:ph type="sldNum" sz="quarter" idx="12"/>
          </p:nvPr>
        </p:nvSpPr>
        <p:spPr/>
        <p:txBody>
          <a:bodyPr/>
          <a:lstStyle/>
          <a:p>
            <a:fld id="{6CA37B76-88A2-F74A-98DA-25967E45C136}" type="slidenum">
              <a:rPr lang="it-IT" smtClean="0"/>
              <a:t>‹N›</a:t>
            </a:fld>
            <a:endParaRPr lang="it-IT"/>
          </a:p>
        </p:txBody>
      </p:sp>
    </p:spTree>
    <p:extLst>
      <p:ext uri="{BB962C8B-B14F-4D97-AF65-F5344CB8AC3E}">
        <p14:creationId xmlns:p14="http://schemas.microsoft.com/office/powerpoint/2010/main" val="67833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5B7FB3-7B95-0F63-1C97-AA14EF4A0EB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4071635-38DD-C3A7-746B-E1A57B546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C0C6EDD-1DEB-594D-ACF3-7AE20F05C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FB8B92D-C6DE-AC75-49D5-D1E94599E90D}"/>
              </a:ext>
            </a:extLst>
          </p:cNvPr>
          <p:cNvSpPr>
            <a:spLocks noGrp="1"/>
          </p:cNvSpPr>
          <p:nvPr>
            <p:ph type="dt" sz="half" idx="10"/>
          </p:nvPr>
        </p:nvSpPr>
        <p:spPr/>
        <p:txBody>
          <a:bodyPr/>
          <a:lstStyle/>
          <a:p>
            <a:fld id="{DA23C5A9-1F05-CB44-B4A8-9C8E77D04954}" type="datetimeFigureOut">
              <a:rPr lang="it-IT" smtClean="0"/>
              <a:t>20/11/23</a:t>
            </a:fld>
            <a:endParaRPr lang="it-IT"/>
          </a:p>
        </p:txBody>
      </p:sp>
      <p:sp>
        <p:nvSpPr>
          <p:cNvPr id="6" name="Segnaposto piè di pagina 5">
            <a:extLst>
              <a:ext uri="{FF2B5EF4-FFF2-40B4-BE49-F238E27FC236}">
                <a16:creationId xmlns:a16="http://schemas.microsoft.com/office/drawing/2014/main" id="{BCCD4AAD-231E-DD22-09C2-A6C90DAF0BB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601BAE9-495E-4125-0822-1E8AA9962D15}"/>
              </a:ext>
            </a:extLst>
          </p:cNvPr>
          <p:cNvSpPr>
            <a:spLocks noGrp="1"/>
          </p:cNvSpPr>
          <p:nvPr>
            <p:ph type="sldNum" sz="quarter" idx="12"/>
          </p:nvPr>
        </p:nvSpPr>
        <p:spPr/>
        <p:txBody>
          <a:bodyPr/>
          <a:lstStyle/>
          <a:p>
            <a:fld id="{6CA37B76-88A2-F74A-98DA-25967E45C136}" type="slidenum">
              <a:rPr lang="it-IT" smtClean="0"/>
              <a:t>‹N›</a:t>
            </a:fld>
            <a:endParaRPr lang="it-IT"/>
          </a:p>
        </p:txBody>
      </p:sp>
    </p:spTree>
    <p:extLst>
      <p:ext uri="{BB962C8B-B14F-4D97-AF65-F5344CB8AC3E}">
        <p14:creationId xmlns:p14="http://schemas.microsoft.com/office/powerpoint/2010/main" val="1503805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2CCBD78-E0DF-F347-6291-51DA36DE3D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4530E6-8A18-A7AA-7A9A-7CA4AD543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2FA1025-8632-0EFC-BCD0-8672354942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3C5A9-1F05-CB44-B4A8-9C8E77D04954}" type="datetimeFigureOut">
              <a:rPr lang="it-IT" smtClean="0"/>
              <a:t>20/11/23</a:t>
            </a:fld>
            <a:endParaRPr lang="it-IT"/>
          </a:p>
        </p:txBody>
      </p:sp>
      <p:sp>
        <p:nvSpPr>
          <p:cNvPr id="5" name="Segnaposto piè di pagina 4">
            <a:extLst>
              <a:ext uri="{FF2B5EF4-FFF2-40B4-BE49-F238E27FC236}">
                <a16:creationId xmlns:a16="http://schemas.microsoft.com/office/drawing/2014/main" id="{B943EBF4-DD3D-6BCE-6BD5-242607E1D0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4860B87-3149-BCEB-6ABC-CDF0CC47C3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37B76-88A2-F74A-98DA-25967E45C136}" type="slidenum">
              <a:rPr lang="it-IT" smtClean="0"/>
              <a:t>‹N›</a:t>
            </a:fld>
            <a:endParaRPr lang="it-IT"/>
          </a:p>
        </p:txBody>
      </p:sp>
    </p:spTree>
    <p:extLst>
      <p:ext uri="{BB962C8B-B14F-4D97-AF65-F5344CB8AC3E}">
        <p14:creationId xmlns:p14="http://schemas.microsoft.com/office/powerpoint/2010/main" val="146541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iencedirect.com/topics/medicine-and-dentistry/staphylococcus-aureus"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sciencedirect.com/topics/medicine-and-dentistry/streptococcus-pyogene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5087F58-7DAF-1DC9-C8C7-655479438DC0}"/>
              </a:ext>
            </a:extLst>
          </p:cNvPr>
          <p:cNvSpPr txBox="1"/>
          <p:nvPr/>
        </p:nvSpPr>
        <p:spPr>
          <a:xfrm>
            <a:off x="465964" y="1235298"/>
            <a:ext cx="5630036" cy="2062103"/>
          </a:xfrm>
          <a:prstGeom prst="rect">
            <a:avLst/>
          </a:prstGeom>
          <a:noFill/>
        </p:spPr>
        <p:txBody>
          <a:bodyPr wrap="square" rtlCol="0">
            <a:spAutoFit/>
          </a:bodyPr>
          <a:lstStyle/>
          <a:p>
            <a:r>
              <a:rPr lang="it-IT" sz="3200" dirty="0">
                <a:solidFill>
                  <a:schemeClr val="bg1"/>
                </a:solidFill>
              </a:rPr>
              <a:t>Infezioni acute della cute e della struttura cutanea (ABSSSI) antibiotico-resistenti: un problema emergente</a:t>
            </a:r>
          </a:p>
        </p:txBody>
      </p:sp>
    </p:spTree>
    <p:extLst>
      <p:ext uri="{BB962C8B-B14F-4D97-AF65-F5344CB8AC3E}">
        <p14:creationId xmlns:p14="http://schemas.microsoft.com/office/powerpoint/2010/main" val="1570703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1631A5E-BF73-4AB7-4B06-C4372FFE07FB}"/>
              </a:ext>
            </a:extLst>
          </p:cNvPr>
          <p:cNvSpPr txBox="1"/>
          <p:nvPr/>
        </p:nvSpPr>
        <p:spPr>
          <a:xfrm>
            <a:off x="397485" y="1092979"/>
            <a:ext cx="11325592" cy="369332"/>
          </a:xfrm>
          <a:prstGeom prst="rect">
            <a:avLst/>
          </a:prstGeom>
          <a:noFill/>
        </p:spPr>
        <p:txBody>
          <a:bodyPr wrap="square" rtlCol="0">
            <a:spAutoFit/>
          </a:bodyPr>
          <a:lstStyle/>
          <a:p>
            <a:pPr algn="ctr"/>
            <a:r>
              <a:rPr lang="it-IT" b="1" dirty="0">
                <a:solidFill>
                  <a:srgbClr val="7030A0"/>
                </a:solidFill>
              </a:rPr>
              <a:t>Infezioni acute della cute e della struttura cutanea (ABSSSI) antibiotico-resistenti: un problema emergente</a:t>
            </a:r>
          </a:p>
        </p:txBody>
      </p:sp>
      <p:sp>
        <p:nvSpPr>
          <p:cNvPr id="4" name="Rettangolo 3">
            <a:extLst>
              <a:ext uri="{FF2B5EF4-FFF2-40B4-BE49-F238E27FC236}">
                <a16:creationId xmlns:a16="http://schemas.microsoft.com/office/drawing/2014/main" id="{3074D4FA-798B-568C-4D7A-66D7C7D5F763}"/>
              </a:ext>
            </a:extLst>
          </p:cNvPr>
          <p:cNvSpPr/>
          <p:nvPr/>
        </p:nvSpPr>
        <p:spPr>
          <a:xfrm>
            <a:off x="2059753" y="3318197"/>
            <a:ext cx="8072494" cy="2446824"/>
          </a:xfrm>
          <a:prstGeom prst="rect">
            <a:avLst/>
          </a:prstGeom>
        </p:spPr>
        <p:txBody>
          <a:bodyPr wrap="square">
            <a:spAutoFit/>
          </a:bodyPr>
          <a:lstStyle/>
          <a:p>
            <a:pPr>
              <a:lnSpc>
                <a:spcPct val="150000"/>
              </a:lnSpc>
              <a:buFont typeface="Wingdings" pitchFamily="2" charset="2"/>
              <a:buChar char="Ø"/>
            </a:pPr>
            <a:r>
              <a:rPr lang="it-IT" dirty="0"/>
              <a:t> Presenza di immunosoppressione (DM, uso di steroidi) o di insufficienza d’organo</a:t>
            </a:r>
          </a:p>
          <a:p>
            <a:pPr>
              <a:lnSpc>
                <a:spcPct val="150000"/>
              </a:lnSpc>
              <a:buFont typeface="Wingdings" pitchFamily="2" charset="2"/>
              <a:buChar char="Ø"/>
            </a:pPr>
            <a:r>
              <a:rPr lang="it-IT" dirty="0"/>
              <a:t> Veloce progressione clinica</a:t>
            </a:r>
          </a:p>
          <a:p>
            <a:pPr>
              <a:lnSpc>
                <a:spcPct val="150000"/>
              </a:lnSpc>
              <a:buFont typeface="Wingdings" pitchFamily="2" charset="2"/>
              <a:buChar char="Ø"/>
            </a:pPr>
            <a:r>
              <a:rPr lang="it-IT" dirty="0"/>
              <a:t> Grande estensione locale, estensione del processo ai tessuti profondi</a:t>
            </a:r>
          </a:p>
          <a:p>
            <a:pPr>
              <a:lnSpc>
                <a:spcPct val="150000"/>
              </a:lnSpc>
              <a:buFont typeface="Wingdings" pitchFamily="2" charset="2"/>
              <a:buChar char="Ø"/>
            </a:pPr>
            <a:r>
              <a:rPr lang="it-IT" dirty="0"/>
              <a:t> Presenza di patogeni molto virulenti o </a:t>
            </a:r>
            <a:r>
              <a:rPr lang="it-IT" dirty="0" err="1"/>
              <a:t>multiresistenti</a:t>
            </a:r>
            <a:r>
              <a:rPr lang="it-IT" dirty="0"/>
              <a:t> </a:t>
            </a:r>
          </a:p>
          <a:p>
            <a:pPr>
              <a:lnSpc>
                <a:spcPct val="150000"/>
              </a:lnSpc>
              <a:buFont typeface="Wingdings" pitchFamily="2" charset="2"/>
              <a:buChar char="Ø"/>
            </a:pPr>
            <a:r>
              <a:rPr lang="it-IT" dirty="0"/>
              <a:t> Necessità di intervento di source </a:t>
            </a:r>
            <a:r>
              <a:rPr lang="it-IT" dirty="0" err="1"/>
              <a:t>control</a:t>
            </a:r>
            <a:r>
              <a:rPr lang="it-IT" dirty="0"/>
              <a:t> </a:t>
            </a:r>
          </a:p>
          <a:p>
            <a:endParaRPr lang="it-IT" dirty="0"/>
          </a:p>
        </p:txBody>
      </p:sp>
      <p:sp>
        <p:nvSpPr>
          <p:cNvPr id="6" name="Rettangolo 5">
            <a:extLst>
              <a:ext uri="{FF2B5EF4-FFF2-40B4-BE49-F238E27FC236}">
                <a16:creationId xmlns:a16="http://schemas.microsoft.com/office/drawing/2014/main" id="{B893B7DD-DFD3-0570-342E-1CE972778761}"/>
              </a:ext>
            </a:extLst>
          </p:cNvPr>
          <p:cNvSpPr/>
          <p:nvPr/>
        </p:nvSpPr>
        <p:spPr>
          <a:xfrm>
            <a:off x="1845439" y="2467012"/>
            <a:ext cx="8286808" cy="369332"/>
          </a:xfrm>
          <a:prstGeom prst="rect">
            <a:avLst/>
          </a:prstGeom>
        </p:spPr>
        <p:txBody>
          <a:bodyPr wrap="square">
            <a:spAutoFit/>
          </a:bodyPr>
          <a:lstStyle/>
          <a:p>
            <a:pPr algn="ctr"/>
            <a:r>
              <a:rPr lang="it-IT" b="1" dirty="0"/>
              <a:t>Fattori determinanti una ABSSSI “complicata”: </a:t>
            </a:r>
          </a:p>
        </p:txBody>
      </p:sp>
    </p:spTree>
    <p:extLst>
      <p:ext uri="{BB962C8B-B14F-4D97-AF65-F5344CB8AC3E}">
        <p14:creationId xmlns:p14="http://schemas.microsoft.com/office/powerpoint/2010/main" val="2603377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1346E7B-DA3D-9398-5DC5-0829B2938ED8}"/>
              </a:ext>
            </a:extLst>
          </p:cNvPr>
          <p:cNvSpPr txBox="1"/>
          <p:nvPr/>
        </p:nvSpPr>
        <p:spPr>
          <a:xfrm>
            <a:off x="714348" y="1855520"/>
            <a:ext cx="2428892" cy="369332"/>
          </a:xfrm>
          <a:prstGeom prst="rect">
            <a:avLst/>
          </a:prstGeom>
          <a:noFill/>
        </p:spPr>
        <p:txBody>
          <a:bodyPr wrap="square" rtlCol="0">
            <a:spAutoFit/>
          </a:bodyPr>
          <a:lstStyle/>
          <a:p>
            <a:r>
              <a:rPr lang="it-IT" b="1" dirty="0">
                <a:solidFill>
                  <a:srgbClr val="7030A0"/>
                </a:solidFill>
              </a:rPr>
              <a:t>Epidemiologia</a:t>
            </a:r>
          </a:p>
        </p:txBody>
      </p:sp>
      <p:pic>
        <p:nvPicPr>
          <p:cNvPr id="5" name="Picture 2">
            <a:extLst>
              <a:ext uri="{FF2B5EF4-FFF2-40B4-BE49-F238E27FC236}">
                <a16:creationId xmlns:a16="http://schemas.microsoft.com/office/drawing/2014/main" id="{D1F94021-2623-7285-1962-2666FCD5523B}"/>
              </a:ext>
            </a:extLst>
          </p:cNvPr>
          <p:cNvPicPr>
            <a:picLocks noChangeAspect="1" noChangeArrowheads="1"/>
          </p:cNvPicPr>
          <p:nvPr/>
        </p:nvPicPr>
        <p:blipFill>
          <a:blip r:embed="rId2"/>
          <a:srcRect l="25805" t="34180" r="27525" b="18945"/>
          <a:stretch>
            <a:fillRect/>
          </a:stretch>
        </p:blipFill>
        <p:spPr bwMode="auto">
          <a:xfrm>
            <a:off x="7033846" y="1048190"/>
            <a:ext cx="5014242" cy="2831572"/>
          </a:xfrm>
          <a:prstGeom prst="rect">
            <a:avLst/>
          </a:prstGeom>
          <a:noFill/>
          <a:ln w="28575">
            <a:solidFill>
              <a:schemeClr val="tx1"/>
            </a:solidFill>
            <a:miter lim="800000"/>
            <a:headEnd/>
            <a:tailEnd/>
          </a:ln>
          <a:effectLst/>
        </p:spPr>
      </p:pic>
      <p:sp>
        <p:nvSpPr>
          <p:cNvPr id="7" name="CasellaDiTesto 6">
            <a:extLst>
              <a:ext uri="{FF2B5EF4-FFF2-40B4-BE49-F238E27FC236}">
                <a16:creationId xmlns:a16="http://schemas.microsoft.com/office/drawing/2014/main" id="{9B3B8834-D49F-7D58-1FD7-EB459CA10CC1}"/>
              </a:ext>
            </a:extLst>
          </p:cNvPr>
          <p:cNvSpPr txBox="1"/>
          <p:nvPr/>
        </p:nvSpPr>
        <p:spPr>
          <a:xfrm>
            <a:off x="714348" y="4128725"/>
            <a:ext cx="11196298" cy="2031325"/>
          </a:xfrm>
          <a:prstGeom prst="rect">
            <a:avLst/>
          </a:prstGeom>
          <a:solidFill>
            <a:schemeClr val="bg1"/>
          </a:solidFill>
        </p:spPr>
        <p:txBody>
          <a:bodyPr wrap="square" rtlCol="0">
            <a:spAutoFit/>
          </a:bodyPr>
          <a:lstStyle/>
          <a:p>
            <a:r>
              <a:rPr lang="en-US" dirty="0"/>
              <a:t>Le ABSSSI </a:t>
            </a:r>
            <a:r>
              <a:rPr lang="en-US" dirty="0" err="1"/>
              <a:t>sono</a:t>
            </a:r>
            <a:r>
              <a:rPr lang="en-US" dirty="0"/>
              <a:t> </a:t>
            </a:r>
            <a:r>
              <a:rPr lang="en-US" dirty="0" err="1"/>
              <a:t>frequentemente</a:t>
            </a:r>
            <a:r>
              <a:rPr lang="en-US" dirty="0"/>
              <a:t> </a:t>
            </a:r>
            <a:r>
              <a:rPr lang="en-US" dirty="0" err="1"/>
              <a:t>monomicrobiche</a:t>
            </a:r>
            <a:r>
              <a:rPr lang="en-US" dirty="0"/>
              <a:t>.</a:t>
            </a:r>
          </a:p>
          <a:p>
            <a:endParaRPr lang="en-US" dirty="0"/>
          </a:p>
          <a:p>
            <a:r>
              <a:rPr lang="en-US" dirty="0" err="1"/>
              <a:t>Principalmente</a:t>
            </a:r>
            <a:r>
              <a:rPr lang="en-US" dirty="0"/>
              <a:t> </a:t>
            </a:r>
            <a:r>
              <a:rPr lang="en-US" dirty="0" err="1"/>
              <a:t>causate</a:t>
            </a:r>
            <a:r>
              <a:rPr lang="en-US" dirty="0"/>
              <a:t> da </a:t>
            </a:r>
            <a:r>
              <a:rPr lang="en-US" dirty="0" err="1"/>
              <a:t>cocchi</a:t>
            </a:r>
            <a:r>
              <a:rPr lang="en-US" dirty="0"/>
              <a:t> Gram </a:t>
            </a:r>
            <a:r>
              <a:rPr lang="en-US" dirty="0" err="1"/>
              <a:t>positivi</a:t>
            </a:r>
            <a:r>
              <a:rPr lang="en-US" dirty="0"/>
              <a:t>, in </a:t>
            </a:r>
            <a:r>
              <a:rPr lang="en-US" dirty="0" err="1"/>
              <a:t>particolare</a:t>
            </a:r>
            <a:r>
              <a:rPr lang="en-US" dirty="0"/>
              <a:t> </a:t>
            </a:r>
            <a:r>
              <a:rPr lang="en-US" i="1" dirty="0">
                <a:hlinkClick r:id="rId3" tooltip="Learn more about Staphylococcus aureus from ScienceDirect's AI-generated Topic Pages"/>
              </a:rPr>
              <a:t>Staphylococcus aureus</a:t>
            </a:r>
            <a:r>
              <a:rPr lang="en-US" dirty="0"/>
              <a:t>, </a:t>
            </a:r>
            <a:r>
              <a:rPr lang="en-US" dirty="0" err="1"/>
              <a:t>compresi</a:t>
            </a:r>
            <a:r>
              <a:rPr lang="en-US" dirty="0"/>
              <a:t> I </a:t>
            </a:r>
            <a:r>
              <a:rPr lang="en-US" dirty="0" err="1"/>
              <a:t>meticillino-resistenti</a:t>
            </a:r>
            <a:r>
              <a:rPr lang="en-US" dirty="0"/>
              <a:t> (MRSA).</a:t>
            </a:r>
          </a:p>
          <a:p>
            <a:endParaRPr lang="en-US" dirty="0"/>
          </a:p>
          <a:p>
            <a:r>
              <a:rPr lang="en-US" dirty="0" err="1"/>
              <a:t>Frequentemente</a:t>
            </a:r>
            <a:r>
              <a:rPr lang="en-US" dirty="0"/>
              <a:t> causa di ABSSSI </a:t>
            </a:r>
            <a:r>
              <a:rPr lang="en-US" dirty="0" err="1"/>
              <a:t>è</a:t>
            </a:r>
            <a:r>
              <a:rPr lang="en-US" dirty="0"/>
              <a:t> lo </a:t>
            </a:r>
            <a:r>
              <a:rPr lang="en-US" i="1" dirty="0">
                <a:hlinkClick r:id="rId4" tooltip="Learn more about Streptococcus pyogenes from ScienceDirect's AI-generated Topic Pages"/>
              </a:rPr>
              <a:t>Streptococcus pyogenes</a:t>
            </a:r>
            <a:r>
              <a:rPr lang="en-US" i="1" dirty="0"/>
              <a:t>. </a:t>
            </a:r>
          </a:p>
          <a:p>
            <a:r>
              <a:rPr lang="en-US" dirty="0" err="1"/>
              <a:t>Infine</a:t>
            </a:r>
            <a:r>
              <a:rPr lang="en-US" dirty="0"/>
              <a:t>, </a:t>
            </a:r>
            <a:r>
              <a:rPr lang="en-US" dirty="0" err="1"/>
              <a:t>anche</a:t>
            </a:r>
            <a:r>
              <a:rPr lang="en-US" dirty="0"/>
              <a:t> I </a:t>
            </a:r>
            <a:r>
              <a:rPr lang="en-US" dirty="0" err="1"/>
              <a:t>patogeni</a:t>
            </a:r>
            <a:r>
              <a:rPr lang="en-US" dirty="0"/>
              <a:t> Gram </a:t>
            </a:r>
            <a:r>
              <a:rPr lang="en-US" dirty="0" err="1"/>
              <a:t>negativi</a:t>
            </a:r>
            <a:r>
              <a:rPr lang="en-US" dirty="0"/>
              <a:t> e </a:t>
            </a:r>
            <a:r>
              <a:rPr lang="en-US" dirty="0" err="1"/>
              <a:t>gli</a:t>
            </a:r>
            <a:r>
              <a:rPr lang="en-US" dirty="0"/>
              <a:t> </a:t>
            </a:r>
            <a:r>
              <a:rPr lang="en-US" dirty="0" err="1"/>
              <a:t>anaerobi</a:t>
            </a:r>
            <a:r>
              <a:rPr lang="en-US" dirty="0"/>
              <a:t> </a:t>
            </a:r>
            <a:r>
              <a:rPr lang="en-US" dirty="0" err="1"/>
              <a:t>possono</a:t>
            </a:r>
            <a:r>
              <a:rPr lang="en-US" dirty="0"/>
              <a:t> </a:t>
            </a:r>
            <a:r>
              <a:rPr lang="en-US" dirty="0" err="1"/>
              <a:t>causare</a:t>
            </a:r>
            <a:r>
              <a:rPr lang="en-US" dirty="0"/>
              <a:t> ABSSSI. I </a:t>
            </a:r>
            <a:r>
              <a:rPr lang="en-US" dirty="0" err="1"/>
              <a:t>funghi</a:t>
            </a:r>
            <a:r>
              <a:rPr lang="en-US" dirty="0"/>
              <a:t> solo in </a:t>
            </a:r>
            <a:r>
              <a:rPr lang="en-US" dirty="0" err="1"/>
              <a:t>particolari</a:t>
            </a:r>
            <a:r>
              <a:rPr lang="en-US" dirty="0"/>
              <a:t> </a:t>
            </a:r>
            <a:r>
              <a:rPr lang="en-US" dirty="0" err="1"/>
              <a:t>occasioni</a:t>
            </a:r>
            <a:r>
              <a:rPr lang="en-US" dirty="0"/>
              <a:t>.</a:t>
            </a:r>
          </a:p>
        </p:txBody>
      </p:sp>
    </p:spTree>
    <p:extLst>
      <p:ext uri="{BB962C8B-B14F-4D97-AF65-F5344CB8AC3E}">
        <p14:creationId xmlns:p14="http://schemas.microsoft.com/office/powerpoint/2010/main" val="982892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1346E7B-DA3D-9398-5DC5-0829B2938ED8}"/>
              </a:ext>
            </a:extLst>
          </p:cNvPr>
          <p:cNvSpPr txBox="1"/>
          <p:nvPr/>
        </p:nvSpPr>
        <p:spPr>
          <a:xfrm>
            <a:off x="714348" y="1855520"/>
            <a:ext cx="2428892" cy="369332"/>
          </a:xfrm>
          <a:prstGeom prst="rect">
            <a:avLst/>
          </a:prstGeom>
          <a:noFill/>
        </p:spPr>
        <p:txBody>
          <a:bodyPr wrap="square" rtlCol="0">
            <a:spAutoFit/>
          </a:bodyPr>
          <a:lstStyle/>
          <a:p>
            <a:r>
              <a:rPr lang="it-IT" b="1" dirty="0">
                <a:solidFill>
                  <a:srgbClr val="7030A0"/>
                </a:solidFill>
              </a:rPr>
              <a:t>Epidemiologia</a:t>
            </a:r>
          </a:p>
        </p:txBody>
      </p:sp>
      <p:sp>
        <p:nvSpPr>
          <p:cNvPr id="10" name="CasellaDiTesto 9">
            <a:extLst>
              <a:ext uri="{FF2B5EF4-FFF2-40B4-BE49-F238E27FC236}">
                <a16:creationId xmlns:a16="http://schemas.microsoft.com/office/drawing/2014/main" id="{3E316BBF-57EB-BA7D-C2AE-79ED65AE0AC0}"/>
              </a:ext>
            </a:extLst>
          </p:cNvPr>
          <p:cNvSpPr txBox="1"/>
          <p:nvPr/>
        </p:nvSpPr>
        <p:spPr>
          <a:xfrm>
            <a:off x="714348" y="4772028"/>
            <a:ext cx="10868052" cy="923330"/>
          </a:xfrm>
          <a:prstGeom prst="rect">
            <a:avLst/>
          </a:prstGeom>
          <a:solidFill>
            <a:schemeClr val="bg1"/>
          </a:solidFill>
        </p:spPr>
        <p:txBody>
          <a:bodyPr wrap="square" rtlCol="0">
            <a:spAutoFit/>
          </a:bodyPr>
          <a:lstStyle/>
          <a:p>
            <a:pPr algn="just"/>
            <a:r>
              <a:rPr lang="en-US" dirty="0" err="1"/>
              <a:t>Questo</a:t>
            </a:r>
            <a:r>
              <a:rPr lang="en-US" dirty="0"/>
              <a:t> studio ha </a:t>
            </a:r>
            <a:r>
              <a:rPr lang="en-US" dirty="0" err="1"/>
              <a:t>valutato</a:t>
            </a:r>
            <a:r>
              <a:rPr lang="en-US" dirty="0"/>
              <a:t> </a:t>
            </a:r>
            <a:r>
              <a:rPr lang="en-US" dirty="0" err="1"/>
              <a:t>i</a:t>
            </a:r>
            <a:r>
              <a:rPr lang="en-US" dirty="0"/>
              <a:t> </a:t>
            </a:r>
            <a:r>
              <a:rPr lang="en-US" dirty="0" err="1"/>
              <a:t>casi</a:t>
            </a:r>
            <a:r>
              <a:rPr lang="en-US" dirty="0"/>
              <a:t> </a:t>
            </a:r>
            <a:r>
              <a:rPr lang="en-US" dirty="0" err="1"/>
              <a:t>di</a:t>
            </a:r>
            <a:r>
              <a:rPr lang="en-US" dirty="0"/>
              <a:t> ABSSSI in 38 </a:t>
            </a:r>
            <a:r>
              <a:rPr lang="en-US" dirty="0" err="1"/>
              <a:t>centri</a:t>
            </a:r>
            <a:r>
              <a:rPr lang="en-US" dirty="0"/>
              <a:t> in </a:t>
            </a:r>
            <a:r>
              <a:rPr lang="en-US" dirty="0" err="1"/>
              <a:t>Europa</a:t>
            </a:r>
            <a:r>
              <a:rPr lang="en-US" dirty="0"/>
              <a:t> </a:t>
            </a:r>
            <a:r>
              <a:rPr lang="en-US" dirty="0" err="1"/>
              <a:t>da</a:t>
            </a:r>
            <a:r>
              <a:rPr lang="en-US" dirty="0"/>
              <a:t> </a:t>
            </a:r>
            <a:r>
              <a:rPr lang="en-US" dirty="0" err="1"/>
              <a:t>gennaio</a:t>
            </a:r>
            <a:r>
              <a:rPr lang="en-US" dirty="0"/>
              <a:t> 2014 a </a:t>
            </a:r>
            <a:r>
              <a:rPr lang="en-US" dirty="0" err="1"/>
              <a:t>giugno</a:t>
            </a:r>
            <a:r>
              <a:rPr lang="en-US" dirty="0"/>
              <a:t> 2016, </a:t>
            </a:r>
            <a:r>
              <a:rPr lang="en-US" dirty="0" err="1"/>
              <a:t>registrando</a:t>
            </a:r>
            <a:r>
              <a:rPr lang="en-US" dirty="0"/>
              <a:t> 3.063.832 </a:t>
            </a:r>
            <a:r>
              <a:rPr lang="en-US" dirty="0" err="1"/>
              <a:t>infezione</a:t>
            </a:r>
            <a:r>
              <a:rPr lang="en-US" dirty="0"/>
              <a:t> </a:t>
            </a:r>
            <a:r>
              <a:rPr lang="en-US" dirty="0" err="1"/>
              <a:t>di</a:t>
            </a:r>
            <a:r>
              <a:rPr lang="en-US" dirty="0"/>
              <a:t> cute e un </a:t>
            </a:r>
            <a:r>
              <a:rPr lang="en-US" dirty="0" err="1"/>
              <a:t>totale</a:t>
            </a:r>
            <a:r>
              <a:rPr lang="en-US" dirty="0"/>
              <a:t> </a:t>
            </a:r>
            <a:r>
              <a:rPr lang="en-US" dirty="0" err="1"/>
              <a:t>di</a:t>
            </a:r>
            <a:r>
              <a:rPr lang="en-US" dirty="0"/>
              <a:t> 20.976.109 </a:t>
            </a:r>
            <a:r>
              <a:rPr lang="en-US" dirty="0" err="1"/>
              <a:t>giorni</a:t>
            </a:r>
            <a:r>
              <a:rPr lang="en-US" dirty="0"/>
              <a:t> </a:t>
            </a:r>
            <a:r>
              <a:rPr lang="en-US" dirty="0" err="1"/>
              <a:t>di</a:t>
            </a:r>
            <a:r>
              <a:rPr lang="en-US" dirty="0"/>
              <a:t> </a:t>
            </a:r>
            <a:r>
              <a:rPr lang="en-US" dirty="0" err="1"/>
              <a:t>ospedalizzazione</a:t>
            </a:r>
            <a:r>
              <a:rPr lang="en-US" dirty="0"/>
              <a:t> (per </a:t>
            </a:r>
            <a:r>
              <a:rPr lang="en-US" dirty="0" err="1"/>
              <a:t>tutte</a:t>
            </a:r>
            <a:r>
              <a:rPr lang="en-US" dirty="0"/>
              <a:t> le cause)  con </a:t>
            </a:r>
            <a:r>
              <a:rPr lang="en-US" dirty="0" err="1"/>
              <a:t>una</a:t>
            </a:r>
            <a:r>
              <a:rPr lang="en-US" dirty="0"/>
              <a:t> </a:t>
            </a:r>
            <a:r>
              <a:rPr lang="en-US" dirty="0" err="1"/>
              <a:t>durata</a:t>
            </a:r>
            <a:r>
              <a:rPr lang="en-US" dirty="0"/>
              <a:t> media </a:t>
            </a:r>
            <a:r>
              <a:rPr lang="en-US" dirty="0" err="1"/>
              <a:t>di</a:t>
            </a:r>
            <a:r>
              <a:rPr lang="en-US" dirty="0"/>
              <a:t> </a:t>
            </a:r>
            <a:r>
              <a:rPr lang="en-US" dirty="0" err="1"/>
              <a:t>degenza</a:t>
            </a:r>
            <a:r>
              <a:rPr lang="en-US" dirty="0"/>
              <a:t> </a:t>
            </a:r>
            <a:r>
              <a:rPr lang="en-US" dirty="0" err="1"/>
              <a:t>pari</a:t>
            </a:r>
            <a:r>
              <a:rPr lang="en-US" dirty="0"/>
              <a:t> a 6.8 </a:t>
            </a:r>
            <a:r>
              <a:rPr lang="en-US" dirty="0" err="1"/>
              <a:t>giorni</a:t>
            </a:r>
            <a:r>
              <a:rPr lang="en-US" dirty="0"/>
              <a:t>. </a:t>
            </a:r>
            <a:endParaRPr lang="it-IT" dirty="0"/>
          </a:p>
        </p:txBody>
      </p:sp>
      <p:pic>
        <p:nvPicPr>
          <p:cNvPr id="11" name="Picture 2">
            <a:extLst>
              <a:ext uri="{FF2B5EF4-FFF2-40B4-BE49-F238E27FC236}">
                <a16:creationId xmlns:a16="http://schemas.microsoft.com/office/drawing/2014/main" id="{DFD36646-30F2-F691-178E-E8049AA59E8A}"/>
              </a:ext>
            </a:extLst>
          </p:cNvPr>
          <p:cNvPicPr>
            <a:picLocks noChangeAspect="1" noChangeArrowheads="1"/>
          </p:cNvPicPr>
          <p:nvPr/>
        </p:nvPicPr>
        <p:blipFill>
          <a:blip r:embed="rId2"/>
          <a:srcRect l="25805" t="34180" r="27525" b="18945"/>
          <a:stretch>
            <a:fillRect/>
          </a:stretch>
        </p:blipFill>
        <p:spPr bwMode="auto">
          <a:xfrm>
            <a:off x="7033846" y="1048190"/>
            <a:ext cx="5014242" cy="2831572"/>
          </a:xfrm>
          <a:prstGeom prst="rect">
            <a:avLst/>
          </a:prstGeom>
          <a:noFill/>
          <a:ln w="28575">
            <a:solidFill>
              <a:schemeClr val="tx1"/>
            </a:solidFill>
            <a:miter lim="800000"/>
            <a:headEnd/>
            <a:tailEnd/>
          </a:ln>
          <a:effectLst/>
        </p:spPr>
      </p:pic>
    </p:spTree>
    <p:extLst>
      <p:ext uri="{BB962C8B-B14F-4D97-AF65-F5344CB8AC3E}">
        <p14:creationId xmlns:p14="http://schemas.microsoft.com/office/powerpoint/2010/main" val="1318385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966FA7D-619F-3B6B-D215-CDFDE5CD0268}"/>
              </a:ext>
            </a:extLst>
          </p:cNvPr>
          <p:cNvSpPr txBox="1"/>
          <p:nvPr/>
        </p:nvSpPr>
        <p:spPr>
          <a:xfrm>
            <a:off x="714348" y="4633149"/>
            <a:ext cx="10868052" cy="1477328"/>
          </a:xfrm>
          <a:prstGeom prst="rect">
            <a:avLst/>
          </a:prstGeom>
          <a:solidFill>
            <a:schemeClr val="bg1"/>
          </a:solidFill>
        </p:spPr>
        <p:txBody>
          <a:bodyPr wrap="square" rtlCol="0">
            <a:spAutoFit/>
          </a:bodyPr>
          <a:lstStyle/>
          <a:p>
            <a:r>
              <a:rPr lang="en-US" dirty="0"/>
              <a:t>I </a:t>
            </a:r>
            <a:r>
              <a:rPr lang="en-US" dirty="0" err="1"/>
              <a:t>principali</a:t>
            </a:r>
            <a:r>
              <a:rPr lang="en-US" dirty="0"/>
              <a:t> </a:t>
            </a:r>
            <a:r>
              <a:rPr lang="en-US" dirty="0" err="1"/>
              <a:t>patogeni</a:t>
            </a:r>
            <a:r>
              <a:rPr lang="en-US" dirty="0"/>
              <a:t> </a:t>
            </a:r>
            <a:r>
              <a:rPr lang="en-US" dirty="0" err="1"/>
              <a:t>sono</a:t>
            </a:r>
            <a:r>
              <a:rPr lang="en-US" dirty="0"/>
              <a:t> </a:t>
            </a:r>
            <a:r>
              <a:rPr lang="en-US" dirty="0" err="1"/>
              <a:t>stati</a:t>
            </a:r>
            <a:r>
              <a:rPr lang="en-US" dirty="0"/>
              <a:t> I Gram </a:t>
            </a:r>
            <a:r>
              <a:rPr lang="en-US" dirty="0" err="1"/>
              <a:t>positivi</a:t>
            </a:r>
            <a:r>
              <a:rPr lang="en-US" dirty="0"/>
              <a:t> (25%) e </a:t>
            </a:r>
            <a:r>
              <a:rPr lang="en-US" dirty="0" err="1"/>
              <a:t>il</a:t>
            </a:r>
            <a:r>
              <a:rPr lang="en-US" dirty="0"/>
              <a:t> </a:t>
            </a:r>
            <a:r>
              <a:rPr lang="en-US" dirty="0" err="1"/>
              <a:t>più</a:t>
            </a:r>
            <a:r>
              <a:rPr lang="en-US" dirty="0"/>
              <a:t> </a:t>
            </a:r>
            <a:r>
              <a:rPr lang="en-US" dirty="0" err="1"/>
              <a:t>frequente</a:t>
            </a:r>
            <a:r>
              <a:rPr lang="en-US" dirty="0"/>
              <a:t> è </a:t>
            </a:r>
            <a:r>
              <a:rPr lang="en-US" dirty="0" err="1"/>
              <a:t>stato</a:t>
            </a:r>
            <a:r>
              <a:rPr lang="en-US" dirty="0"/>
              <a:t> lo S. </a:t>
            </a:r>
            <a:r>
              <a:rPr lang="en-US" dirty="0" err="1"/>
              <a:t>aureus</a:t>
            </a:r>
            <a:r>
              <a:rPr lang="en-US" dirty="0"/>
              <a:t>  </a:t>
            </a:r>
            <a:r>
              <a:rPr lang="en-US" dirty="0" err="1"/>
              <a:t>meticillino-sensibile</a:t>
            </a:r>
            <a:r>
              <a:rPr lang="en-US" dirty="0"/>
              <a:t> (11.5%), poi </a:t>
            </a:r>
            <a:r>
              <a:rPr lang="en-US" dirty="0" err="1"/>
              <a:t>gli</a:t>
            </a:r>
            <a:r>
              <a:rPr lang="en-US" dirty="0"/>
              <a:t> </a:t>
            </a:r>
            <a:r>
              <a:rPr lang="en-US" dirty="0" err="1"/>
              <a:t>Stafilococchi</a:t>
            </a:r>
            <a:r>
              <a:rPr lang="en-US" dirty="0"/>
              <a:t> </a:t>
            </a:r>
            <a:r>
              <a:rPr lang="en-US" dirty="0" err="1"/>
              <a:t>coagulasi-negativi</a:t>
            </a:r>
            <a:r>
              <a:rPr lang="en-US" dirty="0"/>
              <a:t> (2.8%); MRSA è </a:t>
            </a:r>
            <a:r>
              <a:rPr lang="en-US" dirty="0" err="1"/>
              <a:t>stato</a:t>
            </a:r>
            <a:r>
              <a:rPr lang="en-US" dirty="0"/>
              <a:t> </a:t>
            </a:r>
            <a:r>
              <a:rPr lang="en-US" dirty="0" err="1"/>
              <a:t>isolato</a:t>
            </a:r>
            <a:r>
              <a:rPr lang="en-US" dirty="0"/>
              <a:t> </a:t>
            </a:r>
            <a:r>
              <a:rPr lang="en-US" dirty="0" err="1"/>
              <a:t>nel</a:t>
            </a:r>
            <a:r>
              <a:rPr lang="en-US" dirty="0"/>
              <a:t> 2.8%  </a:t>
            </a:r>
            <a:r>
              <a:rPr lang="en-US" dirty="0" err="1"/>
              <a:t>dei</a:t>
            </a:r>
            <a:r>
              <a:rPr lang="en-US" dirty="0"/>
              <a:t> </a:t>
            </a:r>
            <a:r>
              <a:rPr lang="en-US" dirty="0" err="1"/>
              <a:t>casi</a:t>
            </a:r>
            <a:r>
              <a:rPr lang="en-US" dirty="0"/>
              <a:t>. </a:t>
            </a:r>
          </a:p>
          <a:p>
            <a:r>
              <a:rPr lang="en-US" dirty="0"/>
              <a:t>I Gram-</a:t>
            </a:r>
            <a:r>
              <a:rPr lang="en-US" dirty="0" err="1"/>
              <a:t>negativi</a:t>
            </a:r>
            <a:r>
              <a:rPr lang="en-US" dirty="0"/>
              <a:t> </a:t>
            </a:r>
            <a:r>
              <a:rPr lang="en-US" dirty="0" err="1"/>
              <a:t>sonon</a:t>
            </a:r>
            <a:r>
              <a:rPr lang="en-US" dirty="0"/>
              <a:t> </a:t>
            </a:r>
            <a:r>
              <a:rPr lang="en-US" dirty="0" err="1"/>
              <a:t>stati</a:t>
            </a:r>
            <a:r>
              <a:rPr lang="en-US" dirty="0"/>
              <a:t> </a:t>
            </a:r>
            <a:r>
              <a:rPr lang="en-US" dirty="0" err="1"/>
              <a:t>isolati</a:t>
            </a:r>
            <a:r>
              <a:rPr lang="en-US" dirty="0"/>
              <a:t> </a:t>
            </a:r>
            <a:r>
              <a:rPr lang="en-US" dirty="0" err="1"/>
              <a:t>nel</a:t>
            </a:r>
            <a:r>
              <a:rPr lang="en-US" dirty="0"/>
              <a:t> 17.3% </a:t>
            </a:r>
            <a:r>
              <a:rPr lang="en-US" dirty="0" err="1"/>
              <a:t>dei</a:t>
            </a:r>
            <a:r>
              <a:rPr lang="en-US" dirty="0"/>
              <a:t> </a:t>
            </a:r>
            <a:r>
              <a:rPr lang="en-US" dirty="0" err="1"/>
              <a:t>casi</a:t>
            </a:r>
            <a:r>
              <a:rPr lang="en-US" dirty="0"/>
              <a:t> e con </a:t>
            </a:r>
            <a:r>
              <a:rPr lang="en-US" dirty="0" err="1"/>
              <a:t>maggiore</a:t>
            </a:r>
            <a:r>
              <a:rPr lang="en-US" dirty="0"/>
              <a:t> </a:t>
            </a:r>
            <a:r>
              <a:rPr lang="en-US" dirty="0" err="1"/>
              <a:t>frequenza</a:t>
            </a:r>
            <a:r>
              <a:rPr lang="en-US" dirty="0"/>
              <a:t> </a:t>
            </a:r>
            <a:r>
              <a:rPr lang="en-US" dirty="0" err="1"/>
              <a:t>si</a:t>
            </a:r>
            <a:r>
              <a:rPr lang="en-US" dirty="0"/>
              <a:t> è </a:t>
            </a:r>
            <a:r>
              <a:rPr lang="en-US" dirty="0" err="1"/>
              <a:t>trattato</a:t>
            </a:r>
            <a:r>
              <a:rPr lang="en-US" dirty="0"/>
              <a:t> </a:t>
            </a:r>
            <a:r>
              <a:rPr lang="en-US" dirty="0" err="1"/>
              <a:t>di</a:t>
            </a:r>
            <a:r>
              <a:rPr lang="en-US" dirty="0"/>
              <a:t> </a:t>
            </a:r>
            <a:r>
              <a:rPr lang="en-US" dirty="0" err="1"/>
              <a:t>Enterobacteriaceae</a:t>
            </a:r>
            <a:r>
              <a:rPr lang="en-US" dirty="0"/>
              <a:t> (13.3%). </a:t>
            </a:r>
          </a:p>
          <a:p>
            <a:r>
              <a:rPr lang="en-US" dirty="0" err="1"/>
              <a:t>Nel</a:t>
            </a:r>
            <a:r>
              <a:rPr lang="en-US" dirty="0"/>
              <a:t> 40% </a:t>
            </a:r>
            <a:r>
              <a:rPr lang="en-US" dirty="0" err="1"/>
              <a:t>dei</a:t>
            </a:r>
            <a:r>
              <a:rPr lang="en-US" dirty="0"/>
              <a:t> </a:t>
            </a:r>
            <a:r>
              <a:rPr lang="en-US" dirty="0" err="1"/>
              <a:t>casi</a:t>
            </a:r>
            <a:r>
              <a:rPr lang="en-US" dirty="0"/>
              <a:t> non vi è </a:t>
            </a:r>
            <a:r>
              <a:rPr lang="en-US" dirty="0" err="1"/>
              <a:t>stato</a:t>
            </a:r>
            <a:r>
              <a:rPr lang="en-US" dirty="0"/>
              <a:t> </a:t>
            </a:r>
            <a:r>
              <a:rPr lang="en-US" dirty="0" err="1"/>
              <a:t>isolamento</a:t>
            </a:r>
            <a:r>
              <a:rPr lang="en-US" dirty="0"/>
              <a:t> </a:t>
            </a:r>
            <a:r>
              <a:rPr lang="en-US" dirty="0" err="1"/>
              <a:t>di</a:t>
            </a:r>
            <a:r>
              <a:rPr lang="en-US" dirty="0"/>
              <a:t> </a:t>
            </a:r>
            <a:r>
              <a:rPr lang="en-US" dirty="0" err="1"/>
              <a:t>alcun</a:t>
            </a:r>
            <a:r>
              <a:rPr lang="en-US" dirty="0"/>
              <a:t> </a:t>
            </a:r>
            <a:r>
              <a:rPr lang="en-US" dirty="0" err="1"/>
              <a:t>patogeno</a:t>
            </a:r>
            <a:r>
              <a:rPr lang="en-US" dirty="0"/>
              <a:t>. </a:t>
            </a:r>
          </a:p>
        </p:txBody>
      </p:sp>
      <p:sp>
        <p:nvSpPr>
          <p:cNvPr id="3" name="CasellaDiTesto 2">
            <a:extLst>
              <a:ext uri="{FF2B5EF4-FFF2-40B4-BE49-F238E27FC236}">
                <a16:creationId xmlns:a16="http://schemas.microsoft.com/office/drawing/2014/main" id="{61346E7B-DA3D-9398-5DC5-0829B2938ED8}"/>
              </a:ext>
            </a:extLst>
          </p:cNvPr>
          <p:cNvSpPr txBox="1"/>
          <p:nvPr/>
        </p:nvSpPr>
        <p:spPr>
          <a:xfrm>
            <a:off x="714348" y="1855520"/>
            <a:ext cx="2428892" cy="369332"/>
          </a:xfrm>
          <a:prstGeom prst="rect">
            <a:avLst/>
          </a:prstGeom>
          <a:noFill/>
        </p:spPr>
        <p:txBody>
          <a:bodyPr wrap="square" rtlCol="0">
            <a:spAutoFit/>
          </a:bodyPr>
          <a:lstStyle/>
          <a:p>
            <a:r>
              <a:rPr lang="it-IT" b="1" dirty="0">
                <a:solidFill>
                  <a:srgbClr val="7030A0"/>
                </a:solidFill>
              </a:rPr>
              <a:t>Epidemiologia</a:t>
            </a:r>
          </a:p>
        </p:txBody>
      </p:sp>
      <p:pic>
        <p:nvPicPr>
          <p:cNvPr id="11" name="Picture 2">
            <a:extLst>
              <a:ext uri="{FF2B5EF4-FFF2-40B4-BE49-F238E27FC236}">
                <a16:creationId xmlns:a16="http://schemas.microsoft.com/office/drawing/2014/main" id="{DFD36646-30F2-F691-178E-E8049AA59E8A}"/>
              </a:ext>
            </a:extLst>
          </p:cNvPr>
          <p:cNvPicPr>
            <a:picLocks noChangeAspect="1" noChangeArrowheads="1"/>
          </p:cNvPicPr>
          <p:nvPr/>
        </p:nvPicPr>
        <p:blipFill>
          <a:blip r:embed="rId2"/>
          <a:srcRect l="25805" t="34180" r="27525" b="18945"/>
          <a:stretch>
            <a:fillRect/>
          </a:stretch>
        </p:blipFill>
        <p:spPr bwMode="auto">
          <a:xfrm>
            <a:off x="7033846" y="1048190"/>
            <a:ext cx="5014242" cy="2831572"/>
          </a:xfrm>
          <a:prstGeom prst="rect">
            <a:avLst/>
          </a:prstGeom>
          <a:noFill/>
          <a:ln w="28575">
            <a:solidFill>
              <a:schemeClr val="tx1"/>
            </a:solidFill>
            <a:miter lim="800000"/>
            <a:headEnd/>
            <a:tailEnd/>
          </a:ln>
          <a:effectLst/>
        </p:spPr>
      </p:pic>
    </p:spTree>
    <p:extLst>
      <p:ext uri="{BB962C8B-B14F-4D97-AF65-F5344CB8AC3E}">
        <p14:creationId xmlns:p14="http://schemas.microsoft.com/office/powerpoint/2010/main" val="2572161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D76658-CB47-9100-FDFA-9D3DF324EB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33" t="24256" r="27076" b="19808"/>
          <a:stretch/>
        </p:blipFill>
        <p:spPr bwMode="auto">
          <a:xfrm>
            <a:off x="7462051" y="766304"/>
            <a:ext cx="4712677" cy="294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a:extLst>
              <a:ext uri="{FF2B5EF4-FFF2-40B4-BE49-F238E27FC236}">
                <a16:creationId xmlns:a16="http://schemas.microsoft.com/office/drawing/2014/main" id="{52BE7DEC-9DE2-5F1D-F7A7-E767E862A11C}"/>
              </a:ext>
            </a:extLst>
          </p:cNvPr>
          <p:cNvSpPr/>
          <p:nvPr/>
        </p:nvSpPr>
        <p:spPr>
          <a:xfrm>
            <a:off x="214281" y="2240528"/>
            <a:ext cx="6807841" cy="3139321"/>
          </a:xfrm>
          <a:prstGeom prst="rect">
            <a:avLst/>
          </a:prstGeom>
          <a:solidFill>
            <a:schemeClr val="bg1"/>
          </a:solidFill>
        </p:spPr>
        <p:txBody>
          <a:bodyPr wrap="square">
            <a:spAutoFit/>
          </a:bodyPr>
          <a:lstStyle/>
          <a:p>
            <a:pPr algn="just"/>
            <a:r>
              <a:rPr lang="en-US" dirty="0" err="1">
                <a:latin typeface="HelveticaNeue"/>
              </a:rPr>
              <a:t>Nonostante</a:t>
            </a:r>
            <a:r>
              <a:rPr lang="en-US" dirty="0">
                <a:latin typeface="HelveticaNeue"/>
              </a:rPr>
              <a:t> </a:t>
            </a:r>
            <a:r>
              <a:rPr lang="en-US" dirty="0" err="1">
                <a:latin typeface="HelveticaNeue"/>
              </a:rPr>
              <a:t>sia</a:t>
            </a:r>
            <a:r>
              <a:rPr lang="en-US" dirty="0">
                <a:latin typeface="HelveticaNeue"/>
              </a:rPr>
              <a:t> </a:t>
            </a:r>
            <a:r>
              <a:rPr lang="en-US" dirty="0" err="1">
                <a:latin typeface="HelveticaNeue"/>
              </a:rPr>
              <a:t>stato</a:t>
            </a:r>
            <a:r>
              <a:rPr lang="en-US" dirty="0">
                <a:latin typeface="HelveticaNeue"/>
              </a:rPr>
              <a:t> </a:t>
            </a:r>
            <a:r>
              <a:rPr lang="en-US" dirty="0" err="1">
                <a:latin typeface="HelveticaNeue"/>
              </a:rPr>
              <a:t>registrato</a:t>
            </a:r>
            <a:r>
              <a:rPr lang="en-US" dirty="0">
                <a:latin typeface="HelveticaNeue"/>
              </a:rPr>
              <a:t> un </a:t>
            </a:r>
            <a:r>
              <a:rPr lang="en-US" dirty="0" err="1">
                <a:latin typeface="HelveticaNeue"/>
              </a:rPr>
              <a:t>lieve</a:t>
            </a:r>
            <a:r>
              <a:rPr lang="en-US" dirty="0">
                <a:latin typeface="HelveticaNeue"/>
              </a:rPr>
              <a:t> </a:t>
            </a:r>
            <a:r>
              <a:rPr lang="en-US" dirty="0" err="1">
                <a:latin typeface="HelveticaNeue"/>
              </a:rPr>
              <a:t>calo</a:t>
            </a:r>
            <a:r>
              <a:rPr lang="en-US" dirty="0">
                <a:latin typeface="HelveticaNeue"/>
              </a:rPr>
              <a:t> (</a:t>
            </a:r>
            <a:r>
              <a:rPr lang="en-US" dirty="0" err="1">
                <a:latin typeface="HelveticaNeue"/>
              </a:rPr>
              <a:t>dal</a:t>
            </a:r>
            <a:r>
              <a:rPr lang="en-US" dirty="0">
                <a:latin typeface="HelveticaNeue"/>
              </a:rPr>
              <a:t> 2015 al 2018) in </a:t>
            </a:r>
            <a:r>
              <a:rPr lang="en-US" dirty="0" err="1">
                <a:latin typeface="HelveticaNeue"/>
              </a:rPr>
              <a:t>alcune</a:t>
            </a:r>
            <a:r>
              <a:rPr lang="en-US" dirty="0">
                <a:latin typeface="HelveticaNeue"/>
              </a:rPr>
              <a:t> </a:t>
            </a:r>
            <a:r>
              <a:rPr lang="en-US" dirty="0" err="1">
                <a:latin typeface="HelveticaNeue"/>
              </a:rPr>
              <a:t>nazioni</a:t>
            </a:r>
            <a:r>
              <a:rPr lang="en-US" dirty="0">
                <a:latin typeface="HelveticaNeue"/>
              </a:rPr>
              <a:t>, </a:t>
            </a:r>
            <a:r>
              <a:rPr lang="en-US" dirty="0" err="1">
                <a:latin typeface="HelveticaNeue"/>
              </a:rPr>
              <a:t>l’incidenza</a:t>
            </a:r>
            <a:r>
              <a:rPr lang="en-US" dirty="0">
                <a:latin typeface="HelveticaNeue"/>
              </a:rPr>
              <a:t> del MRSA </a:t>
            </a:r>
            <a:r>
              <a:rPr lang="en-US" dirty="0" err="1">
                <a:latin typeface="HelveticaNeue"/>
              </a:rPr>
              <a:t>rimne</a:t>
            </a:r>
            <a:r>
              <a:rPr lang="en-US" dirty="0">
                <a:latin typeface="HelveticaNeue"/>
              </a:rPr>
              <a:t> molto </a:t>
            </a:r>
            <a:r>
              <a:rPr lang="en-US" dirty="0" err="1">
                <a:latin typeface="HelveticaNeue"/>
              </a:rPr>
              <a:t>alta</a:t>
            </a:r>
            <a:r>
              <a:rPr lang="en-US" dirty="0">
                <a:latin typeface="HelveticaNeue"/>
              </a:rPr>
              <a:t> (ad </a:t>
            </a:r>
            <a:r>
              <a:rPr lang="en-US" dirty="0" err="1">
                <a:latin typeface="HelveticaNeue"/>
              </a:rPr>
              <a:t>es</a:t>
            </a:r>
            <a:r>
              <a:rPr lang="en-US" dirty="0">
                <a:latin typeface="HelveticaNeue"/>
              </a:rPr>
              <a:t>. Romania 403%, </a:t>
            </a:r>
            <a:r>
              <a:rPr lang="en-US" dirty="0" err="1">
                <a:latin typeface="HelveticaNeue"/>
              </a:rPr>
              <a:t>Portogallo</a:t>
            </a:r>
            <a:r>
              <a:rPr lang="en-US" dirty="0">
                <a:latin typeface="HelveticaNeue"/>
              </a:rPr>
              <a:t> 38%, </a:t>
            </a:r>
            <a:r>
              <a:rPr lang="en-US" dirty="0" err="1">
                <a:latin typeface="HelveticaNeue"/>
              </a:rPr>
              <a:t>grecia</a:t>
            </a:r>
            <a:r>
              <a:rPr lang="en-US" dirty="0">
                <a:latin typeface="HelveticaNeue"/>
              </a:rPr>
              <a:t> 36%), </a:t>
            </a:r>
            <a:r>
              <a:rPr lang="en-US" dirty="0" err="1">
                <a:latin typeface="HelveticaNeue"/>
              </a:rPr>
              <a:t>pertanto</a:t>
            </a:r>
            <a:r>
              <a:rPr lang="en-US" dirty="0">
                <a:latin typeface="HelveticaNeue"/>
              </a:rPr>
              <a:t> MRSA </a:t>
            </a:r>
            <a:r>
              <a:rPr lang="en-US" dirty="0" err="1">
                <a:latin typeface="HelveticaNeue"/>
              </a:rPr>
              <a:t>rimane</a:t>
            </a:r>
            <a:r>
              <a:rPr lang="en-US" dirty="0">
                <a:latin typeface="HelveticaNeue"/>
              </a:rPr>
              <a:t> </a:t>
            </a:r>
            <a:r>
              <a:rPr lang="en-US" dirty="0" err="1">
                <a:latin typeface="HelveticaNeue"/>
              </a:rPr>
              <a:t>una</a:t>
            </a:r>
            <a:r>
              <a:rPr lang="en-US" dirty="0">
                <a:latin typeface="HelveticaNeue"/>
              </a:rPr>
              <a:t> </a:t>
            </a:r>
            <a:r>
              <a:rPr lang="en-US" dirty="0" err="1">
                <a:latin typeface="HelveticaNeue"/>
              </a:rPr>
              <a:t>priorità</a:t>
            </a:r>
            <a:r>
              <a:rPr lang="en-US" dirty="0">
                <a:latin typeface="HelveticaNeue"/>
              </a:rPr>
              <a:t> in </a:t>
            </a:r>
            <a:r>
              <a:rPr lang="en-US" dirty="0" err="1">
                <a:latin typeface="HelveticaNeue"/>
              </a:rPr>
              <a:t>Europa</a:t>
            </a:r>
            <a:r>
              <a:rPr lang="en-US" dirty="0">
                <a:latin typeface="HelveticaNeue"/>
              </a:rPr>
              <a:t>. </a:t>
            </a:r>
            <a:endParaRPr lang="it-IT" dirty="0">
              <a:latin typeface="HelveticaNeue"/>
            </a:endParaRPr>
          </a:p>
          <a:p>
            <a:pPr algn="just"/>
            <a:endParaRPr lang="it-IT" dirty="0">
              <a:latin typeface="HelveticaNeue"/>
            </a:endParaRPr>
          </a:p>
          <a:p>
            <a:pPr algn="just"/>
            <a:r>
              <a:rPr lang="it-IT" dirty="0">
                <a:latin typeface="HelveticaNeue"/>
              </a:rPr>
              <a:t>In Italia la prevalenza di ceppi MRSA responsabili di infezioni  invasive è costantemente superiore al 30% e maggiore della media europea. </a:t>
            </a:r>
          </a:p>
          <a:p>
            <a:pPr algn="just"/>
            <a:endParaRPr lang="it-IT" dirty="0">
              <a:latin typeface="HelveticaNeue"/>
            </a:endParaRPr>
          </a:p>
          <a:p>
            <a:pPr algn="just"/>
            <a:r>
              <a:rPr lang="it-IT" dirty="0">
                <a:latin typeface="HelveticaNeue"/>
              </a:rPr>
              <a:t>Molte nazioni hanno sviluppato e implementato strategie sia nella riduzione dell’uso degli antibiotici sia in </a:t>
            </a:r>
            <a:r>
              <a:rPr lang="it-IT" dirty="0" err="1">
                <a:latin typeface="HelveticaNeue"/>
              </a:rPr>
              <a:t>infection</a:t>
            </a:r>
            <a:r>
              <a:rPr lang="it-IT" dirty="0">
                <a:latin typeface="HelveticaNeue"/>
              </a:rPr>
              <a:t> </a:t>
            </a:r>
            <a:r>
              <a:rPr lang="it-IT" dirty="0" err="1">
                <a:latin typeface="HelveticaNeue"/>
              </a:rPr>
              <a:t>control</a:t>
            </a:r>
            <a:endParaRPr lang="it-IT" dirty="0"/>
          </a:p>
        </p:txBody>
      </p:sp>
      <p:pic>
        <p:nvPicPr>
          <p:cNvPr id="6" name="Picture 2">
            <a:extLst>
              <a:ext uri="{FF2B5EF4-FFF2-40B4-BE49-F238E27FC236}">
                <a16:creationId xmlns:a16="http://schemas.microsoft.com/office/drawing/2014/main" id="{ACD036B0-D802-7E71-C123-202E8FA6DDBA}"/>
              </a:ext>
            </a:extLst>
          </p:cNvPr>
          <p:cNvPicPr>
            <a:picLocks noChangeAspect="1" noChangeArrowheads="1"/>
          </p:cNvPicPr>
          <p:nvPr/>
        </p:nvPicPr>
        <p:blipFill>
          <a:blip r:embed="rId3"/>
          <a:srcRect l="41728" t="33203" r="25878" b="16992"/>
          <a:stretch>
            <a:fillRect/>
          </a:stretch>
        </p:blipFill>
        <p:spPr bwMode="auto">
          <a:xfrm>
            <a:off x="8262942" y="3461696"/>
            <a:ext cx="3929058" cy="3396304"/>
          </a:xfrm>
          <a:prstGeom prst="rect">
            <a:avLst/>
          </a:prstGeom>
          <a:noFill/>
          <a:ln w="9525">
            <a:noFill/>
            <a:miter lim="800000"/>
            <a:headEnd/>
            <a:tailEnd/>
          </a:ln>
          <a:effectLst/>
        </p:spPr>
      </p:pic>
      <p:pic>
        <p:nvPicPr>
          <p:cNvPr id="7" name="Picture 3">
            <a:extLst>
              <a:ext uri="{FF2B5EF4-FFF2-40B4-BE49-F238E27FC236}">
                <a16:creationId xmlns:a16="http://schemas.microsoft.com/office/drawing/2014/main" id="{2BB56D6A-4FB8-A6F7-2033-0F4477A684F2}"/>
              </a:ext>
            </a:extLst>
          </p:cNvPr>
          <p:cNvPicPr>
            <a:picLocks noChangeAspect="1" noChangeArrowheads="1"/>
          </p:cNvPicPr>
          <p:nvPr/>
        </p:nvPicPr>
        <p:blipFill>
          <a:blip r:embed="rId3"/>
          <a:srcRect l="84041" t="41211" r="3331" b="16797"/>
          <a:stretch>
            <a:fillRect/>
          </a:stretch>
        </p:blipFill>
        <p:spPr bwMode="auto">
          <a:xfrm>
            <a:off x="7357662" y="4714884"/>
            <a:ext cx="1000132" cy="1869812"/>
          </a:xfrm>
          <a:prstGeom prst="rect">
            <a:avLst/>
          </a:prstGeom>
          <a:noFill/>
          <a:ln w="9525">
            <a:noFill/>
            <a:miter lim="800000"/>
            <a:headEnd/>
            <a:tailEnd/>
          </a:ln>
          <a:effectLst/>
        </p:spPr>
      </p:pic>
      <p:sp>
        <p:nvSpPr>
          <p:cNvPr id="8" name="CasellaDiTesto 7">
            <a:extLst>
              <a:ext uri="{FF2B5EF4-FFF2-40B4-BE49-F238E27FC236}">
                <a16:creationId xmlns:a16="http://schemas.microsoft.com/office/drawing/2014/main" id="{238C9E7C-5D6D-684E-BCF1-946930ACD6D6}"/>
              </a:ext>
            </a:extLst>
          </p:cNvPr>
          <p:cNvSpPr txBox="1"/>
          <p:nvPr/>
        </p:nvSpPr>
        <p:spPr>
          <a:xfrm>
            <a:off x="6578651" y="6285702"/>
            <a:ext cx="652743" cy="369332"/>
          </a:xfrm>
          <a:prstGeom prst="rect">
            <a:avLst/>
          </a:prstGeom>
          <a:noFill/>
        </p:spPr>
        <p:txBody>
          <a:bodyPr wrap="none" rtlCol="0">
            <a:spAutoFit/>
          </a:bodyPr>
          <a:lstStyle/>
          <a:p>
            <a:r>
              <a:rPr lang="it-IT" b="1" dirty="0"/>
              <a:t>2022</a:t>
            </a:r>
          </a:p>
        </p:txBody>
      </p:sp>
      <p:sp>
        <p:nvSpPr>
          <p:cNvPr id="9" name="CasellaDiTesto 8">
            <a:extLst>
              <a:ext uri="{FF2B5EF4-FFF2-40B4-BE49-F238E27FC236}">
                <a16:creationId xmlns:a16="http://schemas.microsoft.com/office/drawing/2014/main" id="{CAD3C422-C5FE-BE15-88FB-6606E493A7EF}"/>
              </a:ext>
            </a:extLst>
          </p:cNvPr>
          <p:cNvSpPr txBox="1"/>
          <p:nvPr/>
        </p:nvSpPr>
        <p:spPr>
          <a:xfrm>
            <a:off x="214281" y="1293485"/>
            <a:ext cx="4193596" cy="369332"/>
          </a:xfrm>
          <a:prstGeom prst="rect">
            <a:avLst/>
          </a:prstGeom>
          <a:noFill/>
        </p:spPr>
        <p:txBody>
          <a:bodyPr wrap="square" rtlCol="0">
            <a:spAutoFit/>
          </a:bodyPr>
          <a:lstStyle/>
          <a:p>
            <a:r>
              <a:rPr lang="it-IT" b="1" dirty="0">
                <a:solidFill>
                  <a:srgbClr val="7030A0"/>
                </a:solidFill>
              </a:rPr>
              <a:t>Epidemiologia | MRSA</a:t>
            </a:r>
          </a:p>
        </p:txBody>
      </p:sp>
    </p:spTree>
    <p:extLst>
      <p:ext uri="{BB962C8B-B14F-4D97-AF65-F5344CB8AC3E}">
        <p14:creationId xmlns:p14="http://schemas.microsoft.com/office/powerpoint/2010/main" val="228382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838AB37-276E-6E94-2C2C-CA8875D655E6}"/>
              </a:ext>
            </a:extLst>
          </p:cNvPr>
          <p:cNvPicPr>
            <a:picLocks noChangeAspect="1" noChangeArrowheads="1"/>
          </p:cNvPicPr>
          <p:nvPr/>
        </p:nvPicPr>
        <p:blipFill>
          <a:blip r:embed="rId2"/>
          <a:srcRect l="41728" t="33203" r="25878" b="16992"/>
          <a:stretch>
            <a:fillRect/>
          </a:stretch>
        </p:blipFill>
        <p:spPr bwMode="auto">
          <a:xfrm>
            <a:off x="130692" y="905635"/>
            <a:ext cx="3132821" cy="2708031"/>
          </a:xfrm>
          <a:prstGeom prst="rect">
            <a:avLst/>
          </a:prstGeom>
          <a:noFill/>
          <a:ln w="28575">
            <a:solidFill>
              <a:schemeClr val="tx1"/>
            </a:solidFill>
            <a:miter lim="800000"/>
            <a:headEnd/>
            <a:tailEnd/>
          </a:ln>
          <a:effectLst/>
        </p:spPr>
      </p:pic>
      <p:pic>
        <p:nvPicPr>
          <p:cNvPr id="3" name="Picture 3">
            <a:extLst>
              <a:ext uri="{FF2B5EF4-FFF2-40B4-BE49-F238E27FC236}">
                <a16:creationId xmlns:a16="http://schemas.microsoft.com/office/drawing/2014/main" id="{050367C0-8C64-FB9E-78DE-DAFBCFD3031E}"/>
              </a:ext>
            </a:extLst>
          </p:cNvPr>
          <p:cNvPicPr>
            <a:picLocks noChangeAspect="1" noChangeArrowheads="1"/>
          </p:cNvPicPr>
          <p:nvPr/>
        </p:nvPicPr>
        <p:blipFill>
          <a:blip r:embed="rId2"/>
          <a:srcRect l="84041" t="41211" r="3331" b="16797"/>
          <a:stretch>
            <a:fillRect/>
          </a:stretch>
        </p:blipFill>
        <p:spPr bwMode="auto">
          <a:xfrm>
            <a:off x="3461300" y="905635"/>
            <a:ext cx="1000132" cy="1869812"/>
          </a:xfrm>
          <a:prstGeom prst="rect">
            <a:avLst/>
          </a:prstGeom>
          <a:noFill/>
          <a:ln w="9525">
            <a:noFill/>
            <a:miter lim="800000"/>
            <a:headEnd/>
            <a:tailEnd/>
          </a:ln>
          <a:effectLst/>
        </p:spPr>
      </p:pic>
      <p:sp>
        <p:nvSpPr>
          <p:cNvPr id="10" name="CasellaDiTesto 9">
            <a:extLst>
              <a:ext uri="{FF2B5EF4-FFF2-40B4-BE49-F238E27FC236}">
                <a16:creationId xmlns:a16="http://schemas.microsoft.com/office/drawing/2014/main" id="{C5CAA373-B007-7A1A-4F8B-58A75D5E2F95}"/>
              </a:ext>
            </a:extLst>
          </p:cNvPr>
          <p:cNvSpPr txBox="1"/>
          <p:nvPr/>
        </p:nvSpPr>
        <p:spPr>
          <a:xfrm>
            <a:off x="3426131" y="3349848"/>
            <a:ext cx="652743" cy="369332"/>
          </a:xfrm>
          <a:prstGeom prst="rect">
            <a:avLst/>
          </a:prstGeom>
          <a:noFill/>
        </p:spPr>
        <p:txBody>
          <a:bodyPr wrap="none" rtlCol="0">
            <a:spAutoFit/>
          </a:bodyPr>
          <a:lstStyle/>
          <a:p>
            <a:r>
              <a:rPr lang="it-IT" b="1" dirty="0"/>
              <a:t>2022</a:t>
            </a:r>
          </a:p>
        </p:txBody>
      </p:sp>
      <p:sp>
        <p:nvSpPr>
          <p:cNvPr id="11" name="CasellaDiTesto 10">
            <a:extLst>
              <a:ext uri="{FF2B5EF4-FFF2-40B4-BE49-F238E27FC236}">
                <a16:creationId xmlns:a16="http://schemas.microsoft.com/office/drawing/2014/main" id="{E42E92F1-F64E-0E02-DB00-8D908CD97BF3}"/>
              </a:ext>
            </a:extLst>
          </p:cNvPr>
          <p:cNvSpPr txBox="1"/>
          <p:nvPr/>
        </p:nvSpPr>
        <p:spPr>
          <a:xfrm>
            <a:off x="7532780" y="1840541"/>
            <a:ext cx="4143404" cy="369332"/>
          </a:xfrm>
          <a:prstGeom prst="rect">
            <a:avLst/>
          </a:prstGeom>
          <a:noFill/>
        </p:spPr>
        <p:txBody>
          <a:bodyPr wrap="square" rtlCol="0">
            <a:spAutoFit/>
          </a:bodyPr>
          <a:lstStyle/>
          <a:p>
            <a:pPr algn="r"/>
            <a:r>
              <a:rPr lang="it-IT" b="1" dirty="0">
                <a:solidFill>
                  <a:srgbClr val="7030A0"/>
                </a:solidFill>
              </a:rPr>
              <a:t>Focus: MRSA</a:t>
            </a:r>
          </a:p>
        </p:txBody>
      </p:sp>
      <p:sp>
        <p:nvSpPr>
          <p:cNvPr id="12" name="CasellaDiTesto 11">
            <a:extLst>
              <a:ext uri="{FF2B5EF4-FFF2-40B4-BE49-F238E27FC236}">
                <a16:creationId xmlns:a16="http://schemas.microsoft.com/office/drawing/2014/main" id="{DEEA5542-5174-FC2E-DDBC-C3DCF8E8A820}"/>
              </a:ext>
            </a:extLst>
          </p:cNvPr>
          <p:cNvSpPr txBox="1"/>
          <p:nvPr/>
        </p:nvSpPr>
        <p:spPr>
          <a:xfrm>
            <a:off x="642909" y="4000504"/>
            <a:ext cx="11033275" cy="2308324"/>
          </a:xfrm>
          <a:prstGeom prst="rect">
            <a:avLst/>
          </a:prstGeom>
          <a:noFill/>
        </p:spPr>
        <p:txBody>
          <a:bodyPr wrap="square" rtlCol="0">
            <a:spAutoFit/>
          </a:bodyPr>
          <a:lstStyle/>
          <a:p>
            <a:pPr algn="just">
              <a:buFont typeface="Arial" pitchFamily="34" charset="0"/>
              <a:buChar char="•"/>
            </a:pPr>
            <a:r>
              <a:rPr lang="en-US" dirty="0"/>
              <a:t> Si </a:t>
            </a:r>
            <a:r>
              <a:rPr lang="en-US" dirty="0" err="1"/>
              <a:t>tratta</a:t>
            </a:r>
            <a:r>
              <a:rPr lang="en-US" dirty="0"/>
              <a:t> </a:t>
            </a:r>
            <a:r>
              <a:rPr lang="en-US" dirty="0" err="1"/>
              <a:t>di</a:t>
            </a:r>
            <a:r>
              <a:rPr lang="en-US" dirty="0"/>
              <a:t> </a:t>
            </a:r>
            <a:r>
              <a:rPr lang="en-US" dirty="0" err="1"/>
              <a:t>uno</a:t>
            </a:r>
            <a:r>
              <a:rPr lang="en-US" dirty="0"/>
              <a:t> </a:t>
            </a:r>
            <a:r>
              <a:rPr lang="en-US" dirty="0" err="1"/>
              <a:t>Stafilococco</a:t>
            </a:r>
            <a:r>
              <a:rPr lang="en-US" dirty="0"/>
              <a:t> </a:t>
            </a:r>
            <a:r>
              <a:rPr lang="en-US" dirty="0" err="1"/>
              <a:t>aureo</a:t>
            </a:r>
            <a:r>
              <a:rPr lang="en-US" dirty="0"/>
              <a:t> </a:t>
            </a:r>
            <a:r>
              <a:rPr lang="en-US" dirty="0" err="1"/>
              <a:t>che</a:t>
            </a:r>
            <a:r>
              <a:rPr lang="en-US" dirty="0"/>
              <a:t> ha </a:t>
            </a:r>
            <a:r>
              <a:rPr lang="en-US" dirty="0" err="1"/>
              <a:t>una</a:t>
            </a:r>
            <a:r>
              <a:rPr lang="en-US" dirty="0"/>
              <a:t> MIC (minimum inhibitory concentration) per </a:t>
            </a:r>
            <a:r>
              <a:rPr lang="en-US" dirty="0" err="1"/>
              <a:t>l’oxacillina</a:t>
            </a:r>
            <a:r>
              <a:rPr lang="en-US" dirty="0"/>
              <a:t> ≥ a 4 micrograms/</a:t>
            </a:r>
            <a:r>
              <a:rPr lang="en-US" dirty="0" err="1"/>
              <a:t>mL.</a:t>
            </a:r>
            <a:r>
              <a:rPr lang="en-US" dirty="0"/>
              <a:t> </a:t>
            </a:r>
          </a:p>
          <a:p>
            <a:pPr algn="just">
              <a:buFont typeface="Arial" pitchFamily="34" charset="0"/>
              <a:buChar char="•"/>
            </a:pPr>
            <a:r>
              <a:rPr lang="en-US" dirty="0"/>
              <a:t> </a:t>
            </a:r>
            <a:r>
              <a:rPr lang="en-US" dirty="0" err="1"/>
              <a:t>Può</a:t>
            </a:r>
            <a:r>
              <a:rPr lang="en-US" dirty="0"/>
              <a:t> </a:t>
            </a:r>
            <a:r>
              <a:rPr lang="en-US" dirty="0" err="1"/>
              <a:t>essere</a:t>
            </a:r>
            <a:r>
              <a:rPr lang="en-US" dirty="0"/>
              <a:t>: </a:t>
            </a:r>
          </a:p>
          <a:p>
            <a:pPr lvl="1" algn="just">
              <a:buFont typeface="Wingdings" pitchFamily="2" charset="2"/>
              <a:buChar char="Ø"/>
            </a:pPr>
            <a:r>
              <a:rPr lang="en-US" dirty="0"/>
              <a:t> hospital-associated (HA-MRSA) infections </a:t>
            </a:r>
          </a:p>
          <a:p>
            <a:pPr lvl="1" algn="just">
              <a:buFont typeface="Wingdings" pitchFamily="2" charset="2"/>
              <a:buChar char="Ø"/>
            </a:pPr>
            <a:r>
              <a:rPr lang="en-US" dirty="0"/>
              <a:t> community-associated (CA-MRSA) infections</a:t>
            </a:r>
          </a:p>
          <a:p>
            <a:pPr lvl="1" algn="just"/>
            <a:endParaRPr lang="en-US" dirty="0"/>
          </a:p>
          <a:p>
            <a:pPr algn="just"/>
            <a:r>
              <a:rPr lang="en-US" dirty="0"/>
              <a:t>La </a:t>
            </a:r>
            <a:r>
              <a:rPr lang="en-US" dirty="0" err="1"/>
              <a:t>resistenza</a:t>
            </a:r>
            <a:r>
              <a:rPr lang="en-US" dirty="0"/>
              <a:t> è </a:t>
            </a:r>
            <a:r>
              <a:rPr lang="en-US" dirty="0" err="1"/>
              <a:t>conferita</a:t>
            </a:r>
            <a:r>
              <a:rPr lang="en-US" dirty="0"/>
              <a:t> </a:t>
            </a:r>
            <a:r>
              <a:rPr lang="en-US" dirty="0" err="1"/>
              <a:t>dalla</a:t>
            </a:r>
            <a:r>
              <a:rPr lang="en-US" dirty="0"/>
              <a:t> </a:t>
            </a:r>
            <a:r>
              <a:rPr lang="en-US" dirty="0" err="1"/>
              <a:t>mutazione</a:t>
            </a:r>
            <a:r>
              <a:rPr lang="en-US" dirty="0"/>
              <a:t> </a:t>
            </a:r>
            <a:r>
              <a:rPr lang="en-US" dirty="0" err="1"/>
              <a:t>di</a:t>
            </a:r>
            <a:r>
              <a:rPr lang="en-US" dirty="0"/>
              <a:t> </a:t>
            </a:r>
            <a:r>
              <a:rPr lang="en-US" dirty="0" err="1"/>
              <a:t>una</a:t>
            </a:r>
            <a:r>
              <a:rPr lang="en-US" dirty="0"/>
              <a:t> </a:t>
            </a:r>
            <a:r>
              <a:rPr lang="en-US" dirty="0" err="1"/>
              <a:t>delle</a:t>
            </a:r>
            <a:r>
              <a:rPr lang="en-US" dirty="0"/>
              <a:t> </a:t>
            </a:r>
            <a:r>
              <a:rPr lang="en-US" dirty="0" err="1"/>
              <a:t>proteine</a:t>
            </a:r>
            <a:r>
              <a:rPr lang="en-US" dirty="0"/>
              <a:t> </a:t>
            </a:r>
            <a:r>
              <a:rPr lang="en-US" dirty="0" err="1"/>
              <a:t>che</a:t>
            </a:r>
            <a:r>
              <a:rPr lang="en-US" dirty="0"/>
              <a:t> </a:t>
            </a:r>
            <a:r>
              <a:rPr lang="en-US" dirty="0" err="1"/>
              <a:t>legano</a:t>
            </a:r>
            <a:r>
              <a:rPr lang="en-US" dirty="0"/>
              <a:t> la </a:t>
            </a:r>
            <a:r>
              <a:rPr lang="en-US" dirty="0" err="1"/>
              <a:t>penicillina</a:t>
            </a:r>
            <a:r>
              <a:rPr lang="en-US" dirty="0"/>
              <a:t>, </a:t>
            </a:r>
            <a:r>
              <a:rPr lang="en-US" dirty="0" err="1"/>
              <a:t>trasportata</a:t>
            </a:r>
            <a:r>
              <a:rPr lang="en-US" dirty="0"/>
              <a:t> </a:t>
            </a:r>
            <a:r>
              <a:rPr lang="en-US" dirty="0" err="1"/>
              <a:t>su</a:t>
            </a:r>
            <a:r>
              <a:rPr lang="en-US" dirty="0"/>
              <a:t> </a:t>
            </a:r>
            <a:r>
              <a:rPr lang="en-US" dirty="0" err="1"/>
              <a:t>cromosoma</a:t>
            </a:r>
            <a:r>
              <a:rPr lang="en-US" dirty="0"/>
              <a:t> e </a:t>
            </a:r>
            <a:r>
              <a:rPr lang="en-US" dirty="0" err="1"/>
              <a:t>trasferita</a:t>
            </a:r>
            <a:r>
              <a:rPr lang="en-US" dirty="0"/>
              <a:t> </a:t>
            </a:r>
            <a:r>
              <a:rPr lang="en-US" dirty="0" err="1"/>
              <a:t>mediante</a:t>
            </a:r>
            <a:r>
              <a:rPr lang="en-US" dirty="0"/>
              <a:t> </a:t>
            </a:r>
            <a:r>
              <a:rPr lang="en-US" dirty="0" err="1"/>
              <a:t>batteriofagi</a:t>
            </a:r>
            <a:r>
              <a:rPr lang="en-US" dirty="0"/>
              <a:t>. </a:t>
            </a:r>
            <a:endParaRPr lang="it-IT" dirty="0"/>
          </a:p>
        </p:txBody>
      </p:sp>
    </p:spTree>
    <p:extLst>
      <p:ext uri="{BB962C8B-B14F-4D97-AF65-F5344CB8AC3E}">
        <p14:creationId xmlns:p14="http://schemas.microsoft.com/office/powerpoint/2010/main" val="3399229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37777DA-CC3C-3F1F-BDDB-3330CA8ED953}"/>
              </a:ext>
            </a:extLst>
          </p:cNvPr>
          <p:cNvPicPr>
            <a:picLocks noChangeAspect="1" noChangeArrowheads="1"/>
          </p:cNvPicPr>
          <p:nvPr/>
        </p:nvPicPr>
        <p:blipFill>
          <a:blip r:embed="rId2"/>
          <a:srcRect l="41728" t="33203" r="25878" b="16992"/>
          <a:stretch>
            <a:fillRect/>
          </a:stretch>
        </p:blipFill>
        <p:spPr bwMode="auto">
          <a:xfrm>
            <a:off x="164123" y="1970592"/>
            <a:ext cx="3929058" cy="3396304"/>
          </a:xfrm>
          <a:prstGeom prst="rect">
            <a:avLst/>
          </a:prstGeom>
          <a:noFill/>
          <a:ln w="28575">
            <a:solidFill>
              <a:schemeClr val="tx1"/>
            </a:solidFill>
            <a:miter lim="800000"/>
            <a:headEnd/>
            <a:tailEnd/>
          </a:ln>
          <a:effectLst/>
        </p:spPr>
      </p:pic>
      <p:pic>
        <p:nvPicPr>
          <p:cNvPr id="5" name="Picture 3">
            <a:extLst>
              <a:ext uri="{FF2B5EF4-FFF2-40B4-BE49-F238E27FC236}">
                <a16:creationId xmlns:a16="http://schemas.microsoft.com/office/drawing/2014/main" id="{EC1E8640-DA6A-588D-F63C-AAFEA8982B32}"/>
              </a:ext>
            </a:extLst>
          </p:cNvPr>
          <p:cNvPicPr>
            <a:picLocks noChangeAspect="1" noChangeArrowheads="1"/>
          </p:cNvPicPr>
          <p:nvPr/>
        </p:nvPicPr>
        <p:blipFill>
          <a:blip r:embed="rId2"/>
          <a:srcRect l="84041" t="41211" r="3331" b="16797"/>
          <a:stretch>
            <a:fillRect/>
          </a:stretch>
        </p:blipFill>
        <p:spPr bwMode="auto">
          <a:xfrm>
            <a:off x="4213743" y="1947146"/>
            <a:ext cx="1000132" cy="1869812"/>
          </a:xfrm>
          <a:prstGeom prst="rect">
            <a:avLst/>
          </a:prstGeom>
          <a:noFill/>
          <a:ln w="9525">
            <a:noFill/>
            <a:miter lim="800000"/>
            <a:headEnd/>
            <a:tailEnd/>
          </a:ln>
          <a:effectLst/>
        </p:spPr>
      </p:pic>
      <p:sp>
        <p:nvSpPr>
          <p:cNvPr id="6" name="CasellaDiTesto 5">
            <a:extLst>
              <a:ext uri="{FF2B5EF4-FFF2-40B4-BE49-F238E27FC236}">
                <a16:creationId xmlns:a16="http://schemas.microsoft.com/office/drawing/2014/main" id="{CD0F558A-10BD-CC18-65E2-ADDF9B438EE9}"/>
              </a:ext>
            </a:extLst>
          </p:cNvPr>
          <p:cNvSpPr txBox="1"/>
          <p:nvPr/>
        </p:nvSpPr>
        <p:spPr>
          <a:xfrm>
            <a:off x="4166851" y="5103071"/>
            <a:ext cx="652743" cy="369332"/>
          </a:xfrm>
          <a:prstGeom prst="rect">
            <a:avLst/>
          </a:prstGeom>
          <a:noFill/>
        </p:spPr>
        <p:txBody>
          <a:bodyPr wrap="none" rtlCol="0">
            <a:spAutoFit/>
          </a:bodyPr>
          <a:lstStyle/>
          <a:p>
            <a:r>
              <a:rPr lang="it-IT" b="1" dirty="0"/>
              <a:t>2022</a:t>
            </a:r>
          </a:p>
        </p:txBody>
      </p:sp>
      <p:sp>
        <p:nvSpPr>
          <p:cNvPr id="7" name="CasellaDiTesto 6">
            <a:extLst>
              <a:ext uri="{FF2B5EF4-FFF2-40B4-BE49-F238E27FC236}">
                <a16:creationId xmlns:a16="http://schemas.microsoft.com/office/drawing/2014/main" id="{5A6166FF-D1B4-8934-AA95-36FC4B7DA01C}"/>
              </a:ext>
            </a:extLst>
          </p:cNvPr>
          <p:cNvSpPr txBox="1"/>
          <p:nvPr/>
        </p:nvSpPr>
        <p:spPr>
          <a:xfrm>
            <a:off x="6096000" y="1535276"/>
            <a:ext cx="4143404" cy="646331"/>
          </a:xfrm>
          <a:prstGeom prst="rect">
            <a:avLst/>
          </a:prstGeom>
          <a:noFill/>
        </p:spPr>
        <p:txBody>
          <a:bodyPr wrap="square" rtlCol="0">
            <a:spAutoFit/>
          </a:bodyPr>
          <a:lstStyle/>
          <a:p>
            <a:r>
              <a:rPr lang="it-IT" b="1" dirty="0">
                <a:solidFill>
                  <a:srgbClr val="7030A0"/>
                </a:solidFill>
              </a:rPr>
              <a:t>Focus:</a:t>
            </a:r>
          </a:p>
          <a:p>
            <a:r>
              <a:rPr lang="it-IT" b="1" dirty="0">
                <a:solidFill>
                  <a:srgbClr val="7030A0"/>
                </a:solidFill>
              </a:rPr>
              <a:t>Fattori di rischio per infezione da MRSA</a:t>
            </a:r>
          </a:p>
        </p:txBody>
      </p:sp>
      <p:sp>
        <p:nvSpPr>
          <p:cNvPr id="9" name="CasellaDiTesto 8">
            <a:extLst>
              <a:ext uri="{FF2B5EF4-FFF2-40B4-BE49-F238E27FC236}">
                <a16:creationId xmlns:a16="http://schemas.microsoft.com/office/drawing/2014/main" id="{35BDB35C-243E-25EA-5561-470B9EC1C768}"/>
              </a:ext>
            </a:extLst>
          </p:cNvPr>
          <p:cNvSpPr txBox="1"/>
          <p:nvPr/>
        </p:nvSpPr>
        <p:spPr>
          <a:xfrm>
            <a:off x="6096000" y="2882052"/>
            <a:ext cx="5857916" cy="3139321"/>
          </a:xfrm>
          <a:prstGeom prst="rect">
            <a:avLst/>
          </a:prstGeom>
          <a:noFill/>
        </p:spPr>
        <p:txBody>
          <a:bodyPr wrap="square" rtlCol="0">
            <a:spAutoFit/>
          </a:bodyPr>
          <a:lstStyle/>
          <a:p>
            <a:pPr>
              <a:buFont typeface="Wingdings" pitchFamily="2" charset="2"/>
              <a:buChar char="ü"/>
            </a:pPr>
            <a:r>
              <a:rPr lang="en-US" dirty="0"/>
              <a:t> </a:t>
            </a:r>
            <a:r>
              <a:rPr lang="en-US" dirty="0" err="1"/>
              <a:t>Ospedalizzazione</a:t>
            </a:r>
            <a:r>
              <a:rPr lang="en-US" dirty="0"/>
              <a:t> </a:t>
            </a:r>
            <a:r>
              <a:rPr lang="en-US" dirty="0" err="1"/>
              <a:t>prolungata</a:t>
            </a:r>
            <a:r>
              <a:rPr lang="en-US" dirty="0"/>
              <a:t> </a:t>
            </a:r>
          </a:p>
          <a:p>
            <a:pPr>
              <a:buFont typeface="Wingdings" pitchFamily="2" charset="2"/>
              <a:buChar char="ü"/>
            </a:pPr>
            <a:r>
              <a:rPr lang="en-US" dirty="0"/>
              <a:t> </a:t>
            </a:r>
            <a:r>
              <a:rPr lang="en-US" dirty="0" err="1"/>
              <a:t>Ricovero</a:t>
            </a:r>
            <a:r>
              <a:rPr lang="en-US" dirty="0"/>
              <a:t> in </a:t>
            </a:r>
            <a:r>
              <a:rPr lang="en-US" dirty="0" err="1"/>
              <a:t>terapia</a:t>
            </a:r>
            <a:r>
              <a:rPr lang="en-US" dirty="0"/>
              <a:t> </a:t>
            </a:r>
            <a:r>
              <a:rPr lang="en-US" dirty="0" err="1"/>
              <a:t>intensiva</a:t>
            </a:r>
            <a:r>
              <a:rPr lang="en-US" dirty="0"/>
              <a:t> </a:t>
            </a:r>
          </a:p>
          <a:p>
            <a:pPr>
              <a:buFont typeface="Wingdings" pitchFamily="2" charset="2"/>
              <a:buChar char="ü"/>
            </a:pPr>
            <a:r>
              <a:rPr lang="en-US" dirty="0" err="1"/>
              <a:t>Recenti</a:t>
            </a:r>
            <a:r>
              <a:rPr lang="en-US" dirty="0"/>
              <a:t> </a:t>
            </a:r>
            <a:r>
              <a:rPr lang="en-US" dirty="0" err="1"/>
              <a:t>terapie</a:t>
            </a:r>
            <a:r>
              <a:rPr lang="en-US" dirty="0"/>
              <a:t> </a:t>
            </a:r>
            <a:r>
              <a:rPr lang="en-US" dirty="0" err="1"/>
              <a:t>antibiotiche</a:t>
            </a:r>
            <a:r>
              <a:rPr lang="en-US" dirty="0"/>
              <a:t> </a:t>
            </a:r>
          </a:p>
          <a:p>
            <a:pPr>
              <a:buFont typeface="Wingdings" pitchFamily="2" charset="2"/>
              <a:buChar char="ü"/>
            </a:pPr>
            <a:r>
              <a:rPr lang="en-US" dirty="0" err="1"/>
              <a:t>Colonizzazone</a:t>
            </a:r>
            <a:r>
              <a:rPr lang="en-US" dirty="0"/>
              <a:t> </a:t>
            </a:r>
            <a:r>
              <a:rPr lang="en-US" dirty="0" err="1"/>
              <a:t>da</a:t>
            </a:r>
            <a:r>
              <a:rPr lang="en-US" dirty="0"/>
              <a:t> MRSA </a:t>
            </a:r>
          </a:p>
          <a:p>
            <a:pPr>
              <a:buFont typeface="Wingdings" pitchFamily="2" charset="2"/>
              <a:buChar char="ü"/>
            </a:pPr>
            <a:r>
              <a:rPr lang="en-US" dirty="0"/>
              <a:t>Procedure invasive</a:t>
            </a:r>
          </a:p>
          <a:p>
            <a:pPr>
              <a:buFont typeface="Wingdings" pitchFamily="2" charset="2"/>
              <a:buChar char="ü"/>
            </a:pPr>
            <a:r>
              <a:rPr lang="en-US" dirty="0" err="1"/>
              <a:t>Infezione</a:t>
            </a:r>
            <a:r>
              <a:rPr lang="en-US" dirty="0"/>
              <a:t> </a:t>
            </a:r>
            <a:r>
              <a:rPr lang="en-US" dirty="0" err="1"/>
              <a:t>da</a:t>
            </a:r>
            <a:r>
              <a:rPr lang="en-US" dirty="0"/>
              <a:t> HIV</a:t>
            </a:r>
          </a:p>
          <a:p>
            <a:pPr>
              <a:buFont typeface="Wingdings" pitchFamily="2" charset="2"/>
              <a:buChar char="ü"/>
            </a:pPr>
            <a:r>
              <a:rPr lang="en-US" dirty="0" err="1"/>
              <a:t>Frequenti</a:t>
            </a:r>
            <a:r>
              <a:rPr lang="en-US" dirty="0"/>
              <a:t> </a:t>
            </a:r>
            <a:r>
              <a:rPr lang="en-US" dirty="0" err="1"/>
              <a:t>accessi</a:t>
            </a:r>
            <a:r>
              <a:rPr lang="en-US" dirty="0"/>
              <a:t> in </a:t>
            </a:r>
            <a:r>
              <a:rPr lang="en-US" dirty="0" err="1"/>
              <a:t>strutture</a:t>
            </a:r>
            <a:r>
              <a:rPr lang="en-US" dirty="0"/>
              <a:t> </a:t>
            </a:r>
            <a:r>
              <a:rPr lang="en-US" dirty="0" err="1"/>
              <a:t>sanitarie</a:t>
            </a:r>
            <a:endParaRPr lang="en-US" dirty="0"/>
          </a:p>
          <a:p>
            <a:pPr>
              <a:buFont typeface="Wingdings" pitchFamily="2" charset="2"/>
              <a:buChar char="ü"/>
            </a:pPr>
            <a:r>
              <a:rPr lang="en-US" dirty="0" err="1"/>
              <a:t>Ferite</a:t>
            </a:r>
            <a:r>
              <a:rPr lang="en-US" dirty="0"/>
              <a:t> </a:t>
            </a:r>
            <a:r>
              <a:rPr lang="en-US" dirty="0" err="1"/>
              <a:t>aperte</a:t>
            </a:r>
            <a:endParaRPr lang="en-US" dirty="0"/>
          </a:p>
          <a:p>
            <a:pPr>
              <a:buFont typeface="Wingdings" pitchFamily="2" charset="2"/>
              <a:buChar char="ü"/>
            </a:pPr>
            <a:r>
              <a:rPr lang="en-US" dirty="0" err="1"/>
              <a:t>Emodialisi</a:t>
            </a:r>
            <a:endParaRPr lang="en-US" dirty="0"/>
          </a:p>
          <a:p>
            <a:pPr>
              <a:buFont typeface="Wingdings" pitchFamily="2" charset="2"/>
              <a:buChar char="ü"/>
            </a:pPr>
            <a:r>
              <a:rPr lang="en-US" dirty="0"/>
              <a:t> </a:t>
            </a:r>
            <a:r>
              <a:rPr lang="en-US" dirty="0" err="1"/>
              <a:t>età</a:t>
            </a:r>
            <a:r>
              <a:rPr lang="en-US" dirty="0"/>
              <a:t> &gt;65 </a:t>
            </a:r>
            <a:r>
              <a:rPr lang="en-US" dirty="0" err="1"/>
              <a:t>anni</a:t>
            </a:r>
            <a:endParaRPr lang="en-US" dirty="0"/>
          </a:p>
          <a:p>
            <a:pPr>
              <a:buFont typeface="Wingdings" pitchFamily="2" charset="2"/>
              <a:buChar char="ü"/>
            </a:pPr>
            <a:r>
              <a:rPr lang="en-US" dirty="0" err="1"/>
              <a:t>Epidemiologia</a:t>
            </a:r>
            <a:r>
              <a:rPr lang="en-US" dirty="0"/>
              <a:t> locale con </a:t>
            </a:r>
            <a:r>
              <a:rPr lang="en-US" dirty="0" err="1"/>
              <a:t>elevata</a:t>
            </a:r>
            <a:r>
              <a:rPr lang="en-US" dirty="0"/>
              <a:t> </a:t>
            </a:r>
            <a:r>
              <a:rPr lang="en-US" dirty="0" err="1"/>
              <a:t>prevalenza</a:t>
            </a:r>
            <a:r>
              <a:rPr lang="en-US" dirty="0"/>
              <a:t> </a:t>
            </a:r>
            <a:r>
              <a:rPr lang="en-US" dirty="0" err="1"/>
              <a:t>di</a:t>
            </a:r>
            <a:r>
              <a:rPr lang="en-US" dirty="0"/>
              <a:t> CA-MRSA</a:t>
            </a:r>
          </a:p>
        </p:txBody>
      </p:sp>
    </p:spTree>
    <p:extLst>
      <p:ext uri="{BB962C8B-B14F-4D97-AF65-F5344CB8AC3E}">
        <p14:creationId xmlns:p14="http://schemas.microsoft.com/office/powerpoint/2010/main" val="547402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D30F75F-D988-DD9F-E262-5F92D32C2C66}"/>
              </a:ext>
            </a:extLst>
          </p:cNvPr>
          <p:cNvPicPr>
            <a:picLocks noChangeAspect="1" noChangeArrowheads="1"/>
          </p:cNvPicPr>
          <p:nvPr/>
        </p:nvPicPr>
        <p:blipFill>
          <a:blip r:embed="rId2"/>
          <a:srcRect l="11530" t="18554" r="30820" b="43360"/>
          <a:stretch>
            <a:fillRect/>
          </a:stretch>
        </p:blipFill>
        <p:spPr bwMode="auto">
          <a:xfrm>
            <a:off x="401851" y="3763843"/>
            <a:ext cx="7500990" cy="2786082"/>
          </a:xfrm>
          <a:prstGeom prst="rect">
            <a:avLst/>
          </a:prstGeom>
          <a:noFill/>
          <a:ln w="38100">
            <a:solidFill>
              <a:schemeClr val="tx1"/>
            </a:solidFill>
            <a:miter lim="800000"/>
            <a:headEnd/>
            <a:tailEnd/>
          </a:ln>
          <a:effectLst/>
        </p:spPr>
      </p:pic>
      <p:sp>
        <p:nvSpPr>
          <p:cNvPr id="3" name="CasellaDiTesto 2">
            <a:extLst>
              <a:ext uri="{FF2B5EF4-FFF2-40B4-BE49-F238E27FC236}">
                <a16:creationId xmlns:a16="http://schemas.microsoft.com/office/drawing/2014/main" id="{FDA4B7BB-11E9-5E4D-CF16-D72F57946A4E}"/>
              </a:ext>
            </a:extLst>
          </p:cNvPr>
          <p:cNvSpPr txBox="1"/>
          <p:nvPr/>
        </p:nvSpPr>
        <p:spPr>
          <a:xfrm>
            <a:off x="495636" y="1851293"/>
            <a:ext cx="3264548" cy="369332"/>
          </a:xfrm>
          <a:prstGeom prst="rect">
            <a:avLst/>
          </a:prstGeom>
          <a:noFill/>
        </p:spPr>
        <p:txBody>
          <a:bodyPr wrap="none" rtlCol="0">
            <a:spAutoFit/>
          </a:bodyPr>
          <a:lstStyle/>
          <a:p>
            <a:r>
              <a:rPr lang="it-IT" b="1" dirty="0">
                <a:solidFill>
                  <a:srgbClr val="7030A0"/>
                </a:solidFill>
              </a:rPr>
              <a:t>Opzioni terapeutiche per ABSSSI</a:t>
            </a:r>
          </a:p>
        </p:txBody>
      </p:sp>
      <p:pic>
        <p:nvPicPr>
          <p:cNvPr id="8" name="Picture 3">
            <a:extLst>
              <a:ext uri="{FF2B5EF4-FFF2-40B4-BE49-F238E27FC236}">
                <a16:creationId xmlns:a16="http://schemas.microsoft.com/office/drawing/2014/main" id="{64457C34-38A8-EEAF-3FE1-67CAAB0CBE0E}"/>
              </a:ext>
            </a:extLst>
          </p:cNvPr>
          <p:cNvPicPr>
            <a:picLocks noChangeAspect="1" noChangeArrowheads="1"/>
          </p:cNvPicPr>
          <p:nvPr/>
        </p:nvPicPr>
        <p:blipFill>
          <a:blip r:embed="rId3"/>
          <a:srcRect l="36237" t="27344" r="13799" b="36523"/>
          <a:stretch>
            <a:fillRect/>
          </a:stretch>
        </p:blipFill>
        <p:spPr bwMode="auto">
          <a:xfrm>
            <a:off x="5351188" y="899022"/>
            <a:ext cx="6500858" cy="2643206"/>
          </a:xfrm>
          <a:prstGeom prst="rect">
            <a:avLst/>
          </a:prstGeom>
          <a:noFill/>
          <a:ln w="38100">
            <a:solidFill>
              <a:schemeClr val="tx1"/>
            </a:solidFill>
            <a:miter lim="800000"/>
            <a:headEnd/>
            <a:tailEnd/>
          </a:ln>
          <a:effectLst/>
        </p:spPr>
      </p:pic>
    </p:spTree>
    <p:extLst>
      <p:ext uri="{BB962C8B-B14F-4D97-AF65-F5344CB8AC3E}">
        <p14:creationId xmlns:p14="http://schemas.microsoft.com/office/powerpoint/2010/main" val="3187960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B98DA6C-C9CD-761E-12F5-14D22396112F}"/>
              </a:ext>
            </a:extLst>
          </p:cNvPr>
          <p:cNvSpPr txBox="1"/>
          <p:nvPr/>
        </p:nvSpPr>
        <p:spPr>
          <a:xfrm>
            <a:off x="467443" y="2054086"/>
            <a:ext cx="11257113" cy="4247317"/>
          </a:xfrm>
          <a:prstGeom prst="rect">
            <a:avLst/>
          </a:prstGeom>
          <a:noFill/>
        </p:spPr>
        <p:txBody>
          <a:bodyPr wrap="square" rtlCol="0">
            <a:spAutoFit/>
          </a:bodyPr>
          <a:lstStyle/>
          <a:p>
            <a:pPr algn="just">
              <a:buFont typeface="Wingdings"/>
              <a:buChar char="à"/>
            </a:pPr>
            <a:r>
              <a:rPr lang="en-US" dirty="0" err="1"/>
              <a:t>dalbavancina</a:t>
            </a:r>
            <a:r>
              <a:rPr lang="en-US" dirty="0"/>
              <a:t>, </a:t>
            </a:r>
            <a:r>
              <a:rPr lang="en-US" dirty="0" err="1"/>
              <a:t>oritavancina</a:t>
            </a:r>
            <a:r>
              <a:rPr lang="en-US" dirty="0"/>
              <a:t>, </a:t>
            </a:r>
            <a:r>
              <a:rPr lang="en-US" dirty="0" err="1"/>
              <a:t>tedizolid</a:t>
            </a:r>
            <a:r>
              <a:rPr lang="en-US" dirty="0"/>
              <a:t>, and </a:t>
            </a:r>
            <a:r>
              <a:rPr lang="en-US" dirty="0" err="1"/>
              <a:t>delafloxacina</a:t>
            </a:r>
            <a:r>
              <a:rPr lang="en-US" dirty="0"/>
              <a:t> </a:t>
            </a:r>
            <a:r>
              <a:rPr lang="en-US" dirty="0" err="1"/>
              <a:t>sono</a:t>
            </a:r>
            <a:r>
              <a:rPr lang="en-US" dirty="0"/>
              <a:t> </a:t>
            </a:r>
            <a:r>
              <a:rPr lang="en-US" dirty="0" err="1"/>
              <a:t>gli</a:t>
            </a:r>
            <a:r>
              <a:rPr lang="en-US" dirty="0"/>
              <a:t> </a:t>
            </a:r>
            <a:r>
              <a:rPr lang="en-US" dirty="0" err="1"/>
              <a:t>ultimi</a:t>
            </a:r>
            <a:r>
              <a:rPr lang="en-US" dirty="0"/>
              <a:t> </a:t>
            </a:r>
            <a:r>
              <a:rPr lang="en-US" dirty="0" err="1"/>
              <a:t>farmaci</a:t>
            </a:r>
            <a:r>
              <a:rPr lang="en-US" dirty="0"/>
              <a:t> </a:t>
            </a:r>
            <a:r>
              <a:rPr lang="en-US" dirty="0" err="1"/>
              <a:t>approvati</a:t>
            </a:r>
            <a:r>
              <a:rPr lang="en-US" dirty="0"/>
              <a:t> per le ABSSSI</a:t>
            </a:r>
          </a:p>
          <a:p>
            <a:pPr algn="just">
              <a:buFont typeface="Wingdings"/>
              <a:buChar char="à"/>
            </a:pPr>
            <a:endParaRPr lang="en-US" dirty="0"/>
          </a:p>
          <a:p>
            <a:pPr algn="just">
              <a:buFont typeface="Wingdings"/>
              <a:buChar char="à"/>
            </a:pPr>
            <a:r>
              <a:rPr lang="en-US" dirty="0" err="1"/>
              <a:t>Molecole</a:t>
            </a:r>
            <a:r>
              <a:rPr lang="en-US" dirty="0"/>
              <a:t> </a:t>
            </a:r>
            <a:r>
              <a:rPr lang="en-US" dirty="0" err="1"/>
              <a:t>adeguate</a:t>
            </a:r>
            <a:r>
              <a:rPr lang="en-US" dirty="0"/>
              <a:t> per </a:t>
            </a:r>
            <a:r>
              <a:rPr lang="en-US" dirty="0" err="1"/>
              <a:t>il</a:t>
            </a:r>
            <a:r>
              <a:rPr lang="en-US" dirty="0"/>
              <a:t> </a:t>
            </a:r>
            <a:r>
              <a:rPr lang="en-US" dirty="0" err="1"/>
              <a:t>trattamento</a:t>
            </a:r>
            <a:r>
              <a:rPr lang="en-US" dirty="0"/>
              <a:t> </a:t>
            </a:r>
            <a:r>
              <a:rPr lang="en-US" dirty="0" err="1"/>
              <a:t>possono</a:t>
            </a:r>
            <a:r>
              <a:rPr lang="en-US" dirty="0"/>
              <a:t> </a:t>
            </a:r>
            <a:r>
              <a:rPr lang="en-US" dirty="0" err="1"/>
              <a:t>essere</a:t>
            </a:r>
            <a:r>
              <a:rPr lang="en-US" dirty="0"/>
              <a:t>: </a:t>
            </a:r>
            <a:r>
              <a:rPr lang="en-US" dirty="0" err="1"/>
              <a:t>Vancomicina</a:t>
            </a:r>
            <a:r>
              <a:rPr lang="en-US" dirty="0"/>
              <a:t>, </a:t>
            </a:r>
            <a:r>
              <a:rPr lang="en-US" dirty="0" err="1"/>
              <a:t>linezolid</a:t>
            </a:r>
            <a:r>
              <a:rPr lang="en-US" dirty="0"/>
              <a:t>, </a:t>
            </a:r>
            <a:r>
              <a:rPr lang="en-US" dirty="0" err="1"/>
              <a:t>tedizolid</a:t>
            </a:r>
            <a:r>
              <a:rPr lang="en-US" dirty="0"/>
              <a:t>, </a:t>
            </a:r>
            <a:r>
              <a:rPr lang="en-US" dirty="0" err="1"/>
              <a:t>daptomicina</a:t>
            </a:r>
            <a:r>
              <a:rPr lang="en-US" dirty="0"/>
              <a:t>, </a:t>
            </a:r>
            <a:r>
              <a:rPr lang="en-US" dirty="0" err="1"/>
              <a:t>ceftarolina</a:t>
            </a:r>
            <a:r>
              <a:rPr lang="en-US" dirty="0"/>
              <a:t>, </a:t>
            </a:r>
            <a:r>
              <a:rPr lang="en-US" dirty="0" err="1"/>
              <a:t>telavancina</a:t>
            </a:r>
            <a:r>
              <a:rPr lang="en-US" dirty="0"/>
              <a:t>. </a:t>
            </a:r>
            <a:r>
              <a:rPr lang="en-US" dirty="0" err="1"/>
              <a:t>Cotrimossazolo</a:t>
            </a:r>
            <a:r>
              <a:rPr lang="en-US" dirty="0"/>
              <a:t> e </a:t>
            </a:r>
            <a:r>
              <a:rPr lang="en-US" dirty="0" err="1"/>
              <a:t>doxiciclina</a:t>
            </a:r>
            <a:r>
              <a:rPr lang="en-US" dirty="0"/>
              <a:t> </a:t>
            </a:r>
            <a:r>
              <a:rPr lang="en-US" dirty="0" err="1"/>
              <a:t>sonon</a:t>
            </a:r>
            <a:r>
              <a:rPr lang="en-US" dirty="0"/>
              <a:t> </a:t>
            </a:r>
            <a:r>
              <a:rPr lang="en-US" dirty="0" err="1"/>
              <a:t>raccomandate</a:t>
            </a:r>
            <a:r>
              <a:rPr lang="en-US" dirty="0"/>
              <a:t> solo per </a:t>
            </a:r>
            <a:r>
              <a:rPr lang="en-US" dirty="0" err="1"/>
              <a:t>infezioni</a:t>
            </a:r>
            <a:r>
              <a:rPr lang="en-US" dirty="0"/>
              <a:t> non </a:t>
            </a:r>
            <a:r>
              <a:rPr lang="en-US" dirty="0" err="1"/>
              <a:t>gravi</a:t>
            </a:r>
            <a:r>
              <a:rPr lang="en-US" dirty="0"/>
              <a:t> (</a:t>
            </a:r>
            <a:r>
              <a:rPr lang="en-US" dirty="0" err="1"/>
              <a:t>di</a:t>
            </a:r>
            <a:r>
              <a:rPr lang="en-US" dirty="0"/>
              <a:t> </a:t>
            </a:r>
            <a:r>
              <a:rPr lang="en-US" dirty="0" err="1"/>
              <a:t>seguito</a:t>
            </a:r>
            <a:r>
              <a:rPr lang="en-US" dirty="0"/>
              <a:t> </a:t>
            </a:r>
            <a:r>
              <a:rPr lang="en-US" dirty="0" err="1"/>
              <a:t>verranno</a:t>
            </a:r>
            <a:r>
              <a:rPr lang="en-US" dirty="0"/>
              <a:t> </a:t>
            </a:r>
            <a:r>
              <a:rPr lang="en-US" dirty="0" err="1"/>
              <a:t>analizzate</a:t>
            </a:r>
            <a:r>
              <a:rPr lang="en-US" dirty="0"/>
              <a:t> </a:t>
            </a:r>
            <a:r>
              <a:rPr lang="en-US" dirty="0" err="1"/>
              <a:t>nel</a:t>
            </a:r>
            <a:r>
              <a:rPr lang="en-US" dirty="0"/>
              <a:t> </a:t>
            </a:r>
            <a:r>
              <a:rPr lang="en-US" dirty="0" err="1"/>
              <a:t>dettaglio</a:t>
            </a:r>
            <a:r>
              <a:rPr lang="en-US" dirty="0"/>
              <a:t>)</a:t>
            </a:r>
          </a:p>
          <a:p>
            <a:pPr algn="just">
              <a:buFont typeface="Wingdings"/>
              <a:buChar char="à"/>
            </a:pPr>
            <a:endParaRPr lang="en-US" dirty="0"/>
          </a:p>
          <a:p>
            <a:pPr algn="just">
              <a:buFont typeface="Wingdings"/>
              <a:buChar char="à"/>
            </a:pPr>
            <a:r>
              <a:rPr lang="en-US" dirty="0"/>
              <a:t>In </a:t>
            </a:r>
            <a:r>
              <a:rPr lang="en-US" dirty="0" err="1"/>
              <a:t>caso</a:t>
            </a:r>
            <a:r>
              <a:rPr lang="en-US" dirty="0"/>
              <a:t> </a:t>
            </a:r>
            <a:r>
              <a:rPr lang="en-US" dirty="0" err="1"/>
              <a:t>si</a:t>
            </a:r>
            <a:r>
              <a:rPr lang="en-US" dirty="0"/>
              <a:t> </a:t>
            </a:r>
            <a:r>
              <a:rPr lang="en-US" dirty="0" err="1"/>
              <a:t>sospetti</a:t>
            </a:r>
            <a:r>
              <a:rPr lang="en-US" dirty="0"/>
              <a:t> </a:t>
            </a:r>
            <a:r>
              <a:rPr lang="en-US" dirty="0" err="1"/>
              <a:t>una</a:t>
            </a:r>
            <a:r>
              <a:rPr lang="en-US" dirty="0"/>
              <a:t> </a:t>
            </a:r>
            <a:r>
              <a:rPr lang="en-US" dirty="0" err="1"/>
              <a:t>infezione</a:t>
            </a:r>
            <a:r>
              <a:rPr lang="en-US" dirty="0"/>
              <a:t> </a:t>
            </a:r>
            <a:r>
              <a:rPr lang="en-US" dirty="0" err="1"/>
              <a:t>polimicrobica</a:t>
            </a:r>
            <a:r>
              <a:rPr lang="en-US" dirty="0"/>
              <a:t> o </a:t>
            </a:r>
            <a:r>
              <a:rPr lang="en-US" dirty="0" err="1"/>
              <a:t>una</a:t>
            </a:r>
            <a:r>
              <a:rPr lang="en-US" dirty="0"/>
              <a:t> </a:t>
            </a:r>
            <a:r>
              <a:rPr lang="en-US" dirty="0" err="1"/>
              <a:t>infezione</a:t>
            </a:r>
            <a:r>
              <a:rPr lang="en-US" dirty="0"/>
              <a:t> </a:t>
            </a:r>
            <a:r>
              <a:rPr lang="en-US" dirty="0" err="1"/>
              <a:t>da</a:t>
            </a:r>
            <a:r>
              <a:rPr lang="en-US" dirty="0"/>
              <a:t> Gram </a:t>
            </a:r>
            <a:r>
              <a:rPr lang="en-US" dirty="0" err="1"/>
              <a:t>negativi</a:t>
            </a:r>
            <a:r>
              <a:rPr lang="en-US" dirty="0"/>
              <a:t>, </a:t>
            </a:r>
            <a:r>
              <a:rPr lang="en-US" dirty="0" err="1"/>
              <a:t>uno</a:t>
            </a:r>
            <a:r>
              <a:rPr lang="en-US" dirty="0"/>
              <a:t> schema </a:t>
            </a:r>
            <a:r>
              <a:rPr lang="en-US" dirty="0" err="1"/>
              <a:t>adeguato</a:t>
            </a:r>
            <a:r>
              <a:rPr lang="en-US" dirty="0"/>
              <a:t> </a:t>
            </a:r>
            <a:r>
              <a:rPr lang="en-US" dirty="0" err="1"/>
              <a:t>potrebbe</a:t>
            </a:r>
            <a:r>
              <a:rPr lang="en-US" dirty="0"/>
              <a:t> </a:t>
            </a:r>
            <a:r>
              <a:rPr lang="en-US" dirty="0" err="1"/>
              <a:t>essere</a:t>
            </a:r>
            <a:r>
              <a:rPr lang="en-US" dirty="0"/>
              <a:t> </a:t>
            </a:r>
            <a:r>
              <a:rPr lang="en-US" dirty="0" err="1"/>
              <a:t>vancomicina</a:t>
            </a:r>
            <a:r>
              <a:rPr lang="en-US" dirty="0"/>
              <a:t> + </a:t>
            </a:r>
            <a:r>
              <a:rPr lang="en-US" dirty="0" err="1"/>
              <a:t>piperacillina</a:t>
            </a:r>
            <a:r>
              <a:rPr lang="en-US" dirty="0"/>
              <a:t>/</a:t>
            </a:r>
            <a:r>
              <a:rPr lang="en-US" dirty="0" err="1"/>
              <a:t>tazobactam</a:t>
            </a:r>
            <a:r>
              <a:rPr lang="en-US" dirty="0"/>
              <a:t> in prima </a:t>
            </a:r>
            <a:r>
              <a:rPr lang="en-US" dirty="0" err="1"/>
              <a:t>linea</a:t>
            </a:r>
            <a:r>
              <a:rPr lang="en-US" dirty="0"/>
              <a:t> </a:t>
            </a:r>
            <a:r>
              <a:rPr lang="en-US" dirty="0" err="1"/>
              <a:t>nonostante</a:t>
            </a:r>
            <a:r>
              <a:rPr lang="en-US" dirty="0"/>
              <a:t> </a:t>
            </a:r>
            <a:r>
              <a:rPr lang="en-US" dirty="0" err="1"/>
              <a:t>il</a:t>
            </a:r>
            <a:r>
              <a:rPr lang="en-US" dirty="0"/>
              <a:t> </a:t>
            </a:r>
            <a:r>
              <a:rPr lang="en-US" dirty="0" err="1"/>
              <a:t>rischio</a:t>
            </a:r>
            <a:r>
              <a:rPr lang="en-US" dirty="0"/>
              <a:t> </a:t>
            </a:r>
            <a:r>
              <a:rPr lang="en-US" dirty="0" err="1"/>
              <a:t>di</a:t>
            </a:r>
            <a:r>
              <a:rPr lang="en-US" dirty="0"/>
              <a:t> </a:t>
            </a:r>
            <a:r>
              <a:rPr lang="en-US" dirty="0" err="1"/>
              <a:t>insufficienza</a:t>
            </a:r>
            <a:r>
              <a:rPr lang="en-US" dirty="0"/>
              <a:t> </a:t>
            </a:r>
            <a:r>
              <a:rPr lang="en-US" dirty="0" err="1"/>
              <a:t>renale</a:t>
            </a:r>
            <a:r>
              <a:rPr lang="en-US" dirty="0"/>
              <a:t> </a:t>
            </a:r>
            <a:r>
              <a:rPr lang="en-US" dirty="0" err="1"/>
              <a:t>rispetto</a:t>
            </a:r>
            <a:r>
              <a:rPr lang="en-US" dirty="0"/>
              <a:t> </a:t>
            </a:r>
            <a:r>
              <a:rPr lang="en-US" dirty="0" err="1"/>
              <a:t>alla</a:t>
            </a:r>
            <a:r>
              <a:rPr lang="en-US" dirty="0"/>
              <a:t> </a:t>
            </a:r>
            <a:r>
              <a:rPr lang="en-US" dirty="0" err="1"/>
              <a:t>monoterapia</a:t>
            </a:r>
            <a:r>
              <a:rPr lang="en-US" dirty="0"/>
              <a:t> con </a:t>
            </a:r>
            <a:r>
              <a:rPr lang="en-US" dirty="0" err="1"/>
              <a:t>vancomicina</a:t>
            </a:r>
            <a:r>
              <a:rPr lang="en-US" dirty="0"/>
              <a:t> con/</a:t>
            </a:r>
            <a:r>
              <a:rPr lang="en-US" dirty="0" err="1"/>
              <a:t>senza</a:t>
            </a:r>
            <a:r>
              <a:rPr lang="en-US" dirty="0"/>
              <a:t> </a:t>
            </a:r>
            <a:r>
              <a:rPr lang="en-US" dirty="0" err="1"/>
              <a:t>altri</a:t>
            </a:r>
            <a:r>
              <a:rPr lang="en-US" dirty="0"/>
              <a:t> beta-</a:t>
            </a:r>
            <a:r>
              <a:rPr lang="en-US" dirty="0" err="1"/>
              <a:t>lattamici</a:t>
            </a:r>
            <a:endParaRPr lang="en-US" dirty="0"/>
          </a:p>
          <a:p>
            <a:pPr algn="just">
              <a:buFont typeface="Wingdings"/>
              <a:buChar char="à"/>
            </a:pPr>
            <a:endParaRPr lang="en-US" dirty="0"/>
          </a:p>
          <a:p>
            <a:pPr algn="just">
              <a:buFont typeface="Wingdings"/>
              <a:buChar char="à"/>
            </a:pPr>
            <a:r>
              <a:rPr lang="en-US" dirty="0" err="1"/>
              <a:t>Poichè</a:t>
            </a:r>
            <a:r>
              <a:rPr lang="en-US" dirty="0"/>
              <a:t> vi è un </a:t>
            </a:r>
            <a:r>
              <a:rPr lang="en-US" dirty="0" err="1"/>
              <a:t>isolato</a:t>
            </a:r>
            <a:r>
              <a:rPr lang="en-US" dirty="0"/>
              <a:t> </a:t>
            </a:r>
            <a:r>
              <a:rPr lang="en-US" dirty="0" err="1"/>
              <a:t>microbico</a:t>
            </a:r>
            <a:r>
              <a:rPr lang="en-US" dirty="0"/>
              <a:t> solo in </a:t>
            </a:r>
            <a:r>
              <a:rPr lang="en-US" dirty="0" err="1"/>
              <a:t>pochi</a:t>
            </a:r>
            <a:r>
              <a:rPr lang="en-US" dirty="0"/>
              <a:t> </a:t>
            </a:r>
            <a:r>
              <a:rPr lang="en-US" dirty="0" err="1"/>
              <a:t>casi</a:t>
            </a:r>
            <a:r>
              <a:rPr lang="en-US" dirty="0"/>
              <a:t> </a:t>
            </a:r>
            <a:r>
              <a:rPr lang="en-US" dirty="0" err="1"/>
              <a:t>di</a:t>
            </a:r>
            <a:r>
              <a:rPr lang="en-US" dirty="0"/>
              <a:t> ABSSSI (&lt;20%), la </a:t>
            </a:r>
            <a:r>
              <a:rPr lang="en-US" dirty="0" err="1"/>
              <a:t>scelta</a:t>
            </a:r>
            <a:r>
              <a:rPr lang="en-US" dirty="0"/>
              <a:t> </a:t>
            </a:r>
            <a:r>
              <a:rPr lang="en-US" dirty="0" err="1"/>
              <a:t>terapeutica</a:t>
            </a:r>
            <a:r>
              <a:rPr lang="en-US" dirty="0"/>
              <a:t> </a:t>
            </a:r>
            <a:r>
              <a:rPr lang="en-US" dirty="0" err="1"/>
              <a:t>deve</a:t>
            </a:r>
            <a:r>
              <a:rPr lang="en-US" dirty="0"/>
              <a:t> </a:t>
            </a:r>
            <a:r>
              <a:rPr lang="en-US" dirty="0" err="1"/>
              <a:t>basarsi</a:t>
            </a:r>
            <a:r>
              <a:rPr lang="en-US" dirty="0"/>
              <a:t> </a:t>
            </a:r>
            <a:r>
              <a:rPr lang="en-US" dirty="0" err="1"/>
              <a:t>sull’epidemiologia</a:t>
            </a:r>
            <a:r>
              <a:rPr lang="en-US" dirty="0"/>
              <a:t> locale, </a:t>
            </a:r>
            <a:r>
              <a:rPr lang="en-US" dirty="0" err="1"/>
              <a:t>sia</a:t>
            </a:r>
            <a:r>
              <a:rPr lang="en-US" dirty="0"/>
              <a:t> per la </a:t>
            </a:r>
            <a:r>
              <a:rPr lang="en-US" dirty="0" err="1"/>
              <a:t>selezione</a:t>
            </a:r>
            <a:r>
              <a:rPr lang="en-US" dirty="0"/>
              <a:t> </a:t>
            </a:r>
            <a:r>
              <a:rPr lang="en-US" dirty="0" err="1"/>
              <a:t>di</a:t>
            </a:r>
            <a:r>
              <a:rPr lang="en-US" dirty="0"/>
              <a:t> </a:t>
            </a:r>
            <a:r>
              <a:rPr lang="en-US" dirty="0" err="1"/>
              <a:t>molecola</a:t>
            </a:r>
            <a:r>
              <a:rPr lang="en-US" dirty="0"/>
              <a:t> anti Gram + </a:t>
            </a:r>
            <a:r>
              <a:rPr lang="en-US" dirty="0" err="1"/>
              <a:t>che</a:t>
            </a:r>
            <a:r>
              <a:rPr lang="en-US" dirty="0"/>
              <a:t> anti Gram -  </a:t>
            </a:r>
          </a:p>
          <a:p>
            <a:pPr algn="just">
              <a:buFont typeface="Wingdings"/>
              <a:buChar char="à"/>
            </a:pPr>
            <a:endParaRPr lang="en-US" dirty="0"/>
          </a:p>
          <a:p>
            <a:pPr algn="just">
              <a:buFont typeface="Wingdings"/>
              <a:buChar char="à"/>
            </a:pPr>
            <a:r>
              <a:rPr lang="en-US" dirty="0" err="1"/>
              <a:t>Nonostante</a:t>
            </a:r>
            <a:r>
              <a:rPr lang="en-US" dirty="0"/>
              <a:t> non vi </a:t>
            </a:r>
            <a:r>
              <a:rPr lang="en-US" dirty="0" err="1"/>
              <a:t>sia</a:t>
            </a:r>
            <a:r>
              <a:rPr lang="en-US" dirty="0"/>
              <a:t> </a:t>
            </a:r>
            <a:r>
              <a:rPr lang="en-US" dirty="0" err="1"/>
              <a:t>una</a:t>
            </a:r>
            <a:r>
              <a:rPr lang="en-US" dirty="0"/>
              <a:t> </a:t>
            </a:r>
            <a:r>
              <a:rPr lang="en-US" dirty="0" err="1"/>
              <a:t>definizione</a:t>
            </a:r>
            <a:r>
              <a:rPr lang="en-US" dirty="0"/>
              <a:t> </a:t>
            </a:r>
            <a:r>
              <a:rPr lang="en-US" dirty="0" err="1"/>
              <a:t>univoca</a:t>
            </a:r>
            <a:r>
              <a:rPr lang="en-US" dirty="0"/>
              <a:t> </a:t>
            </a:r>
            <a:r>
              <a:rPr lang="en-US" dirty="0" err="1"/>
              <a:t>della</a:t>
            </a:r>
            <a:r>
              <a:rPr lang="en-US" dirty="0"/>
              <a:t> </a:t>
            </a:r>
            <a:r>
              <a:rPr lang="en-US" dirty="0" err="1"/>
              <a:t>durata</a:t>
            </a:r>
            <a:r>
              <a:rPr lang="en-US" dirty="0"/>
              <a:t> </a:t>
            </a:r>
            <a:r>
              <a:rPr lang="en-US" dirty="0" err="1"/>
              <a:t>della</a:t>
            </a:r>
            <a:r>
              <a:rPr lang="en-US" dirty="0"/>
              <a:t> </a:t>
            </a:r>
            <a:r>
              <a:rPr lang="en-US" dirty="0" err="1"/>
              <a:t>terapia</a:t>
            </a:r>
            <a:r>
              <a:rPr lang="en-US" dirty="0"/>
              <a:t>, le </a:t>
            </a:r>
            <a:r>
              <a:rPr lang="en-US" dirty="0" err="1"/>
              <a:t>linee</a:t>
            </a:r>
            <a:r>
              <a:rPr lang="en-US" dirty="0"/>
              <a:t> </a:t>
            </a:r>
            <a:r>
              <a:rPr lang="en-US" dirty="0" err="1"/>
              <a:t>guida</a:t>
            </a:r>
            <a:r>
              <a:rPr lang="en-US" dirty="0"/>
              <a:t> </a:t>
            </a:r>
            <a:r>
              <a:rPr lang="en-US" dirty="0" err="1"/>
              <a:t>raccomandano</a:t>
            </a:r>
            <a:r>
              <a:rPr lang="en-US" dirty="0"/>
              <a:t> 7-10 </a:t>
            </a:r>
            <a:r>
              <a:rPr lang="en-US" dirty="0" err="1"/>
              <a:t>giorni</a:t>
            </a:r>
            <a:r>
              <a:rPr lang="en-US" dirty="0"/>
              <a:t> </a:t>
            </a:r>
            <a:r>
              <a:rPr lang="en-US" dirty="0" err="1"/>
              <a:t>di</a:t>
            </a:r>
            <a:r>
              <a:rPr lang="en-US" dirty="0"/>
              <a:t> </a:t>
            </a:r>
            <a:r>
              <a:rPr lang="en-US" dirty="0" err="1"/>
              <a:t>terapia</a:t>
            </a:r>
            <a:endParaRPr lang="it-IT" dirty="0"/>
          </a:p>
        </p:txBody>
      </p:sp>
      <p:sp>
        <p:nvSpPr>
          <p:cNvPr id="5" name="CasellaDiTesto 4">
            <a:extLst>
              <a:ext uri="{FF2B5EF4-FFF2-40B4-BE49-F238E27FC236}">
                <a16:creationId xmlns:a16="http://schemas.microsoft.com/office/drawing/2014/main" id="{ED33C266-D4C2-97FE-0759-2BCACF8313CF}"/>
              </a:ext>
            </a:extLst>
          </p:cNvPr>
          <p:cNvSpPr txBox="1"/>
          <p:nvPr/>
        </p:nvSpPr>
        <p:spPr>
          <a:xfrm>
            <a:off x="3638755" y="1163859"/>
            <a:ext cx="4914487" cy="369332"/>
          </a:xfrm>
          <a:prstGeom prst="rect">
            <a:avLst/>
          </a:prstGeom>
          <a:noFill/>
        </p:spPr>
        <p:txBody>
          <a:bodyPr wrap="none" rtlCol="0">
            <a:spAutoFit/>
          </a:bodyPr>
          <a:lstStyle/>
          <a:p>
            <a:r>
              <a:rPr lang="it-IT" b="1" dirty="0">
                <a:solidFill>
                  <a:srgbClr val="7030A0"/>
                </a:solidFill>
              </a:rPr>
              <a:t>Opzioni terapeutiche per ABSSSI: principi generali</a:t>
            </a:r>
          </a:p>
        </p:txBody>
      </p:sp>
    </p:spTree>
    <p:extLst>
      <p:ext uri="{BB962C8B-B14F-4D97-AF65-F5344CB8AC3E}">
        <p14:creationId xmlns:p14="http://schemas.microsoft.com/office/powerpoint/2010/main" val="3332043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AB72E22-8D30-F885-9308-3FD7742C4546}"/>
              </a:ext>
            </a:extLst>
          </p:cNvPr>
          <p:cNvSpPr txBox="1"/>
          <p:nvPr/>
        </p:nvSpPr>
        <p:spPr>
          <a:xfrm>
            <a:off x="1809336" y="1058353"/>
            <a:ext cx="8573328" cy="369332"/>
          </a:xfrm>
          <a:prstGeom prst="rect">
            <a:avLst/>
          </a:prstGeom>
          <a:noFill/>
        </p:spPr>
        <p:txBody>
          <a:bodyPr wrap="square" rtlCol="0">
            <a:spAutoFit/>
          </a:bodyPr>
          <a:lstStyle/>
          <a:p>
            <a:pPr algn="ctr"/>
            <a:r>
              <a:rPr lang="it-IT" b="1" dirty="0">
                <a:solidFill>
                  <a:srgbClr val="7030A0"/>
                </a:solidFill>
              </a:rPr>
              <a:t>Raccomandazioni IDSA</a:t>
            </a:r>
            <a:endParaRPr lang="it-IT" dirty="0">
              <a:solidFill>
                <a:srgbClr val="7030A0"/>
              </a:solidFill>
            </a:endParaRPr>
          </a:p>
        </p:txBody>
      </p:sp>
      <p:sp>
        <p:nvSpPr>
          <p:cNvPr id="3" name="CasellaDiTesto 2">
            <a:extLst>
              <a:ext uri="{FF2B5EF4-FFF2-40B4-BE49-F238E27FC236}">
                <a16:creationId xmlns:a16="http://schemas.microsoft.com/office/drawing/2014/main" id="{DD4A6D2D-1C6C-2D90-108F-08C937433F9B}"/>
              </a:ext>
            </a:extLst>
          </p:cNvPr>
          <p:cNvSpPr txBox="1"/>
          <p:nvPr/>
        </p:nvSpPr>
        <p:spPr>
          <a:xfrm>
            <a:off x="509024" y="2013888"/>
            <a:ext cx="11173952" cy="4247317"/>
          </a:xfrm>
          <a:prstGeom prst="rect">
            <a:avLst/>
          </a:prstGeom>
          <a:noFill/>
          <a:ln w="38100">
            <a:solidFill>
              <a:srgbClr val="7030A0"/>
            </a:solidFill>
          </a:ln>
        </p:spPr>
        <p:txBody>
          <a:bodyPr wrap="square" rtlCol="0">
            <a:spAutoFit/>
          </a:bodyPr>
          <a:lstStyle/>
          <a:p>
            <a:pPr algn="just"/>
            <a:r>
              <a:rPr lang="en-US" b="1" dirty="0"/>
              <a:t>Purulent Skin and Soft Tissue Infections</a:t>
            </a:r>
          </a:p>
          <a:p>
            <a:pPr algn="just"/>
            <a:r>
              <a:rPr lang="en-US" b="1" dirty="0"/>
              <a:t>II. What Is the Appropriate Evaluation and Treatment for Purulent SSTIs (</a:t>
            </a:r>
            <a:r>
              <a:rPr lang="en-US" b="1" dirty="0" err="1"/>
              <a:t>Cutaneous</a:t>
            </a:r>
            <a:r>
              <a:rPr lang="en-US" b="1" dirty="0"/>
              <a:t> Abscesses, Furuncles, Carbuncles, and Inflamed </a:t>
            </a:r>
            <a:r>
              <a:rPr lang="en-US" b="1" dirty="0" err="1"/>
              <a:t>Epidermoid</a:t>
            </a:r>
            <a:r>
              <a:rPr lang="en-US" b="1" dirty="0"/>
              <a:t> Cysts)? (Figure 1)</a:t>
            </a:r>
          </a:p>
          <a:p>
            <a:pPr algn="just"/>
            <a:r>
              <a:rPr lang="en-US" b="1" dirty="0"/>
              <a:t>Recommendations</a:t>
            </a:r>
          </a:p>
          <a:p>
            <a:pPr algn="just"/>
            <a:r>
              <a:rPr lang="en-US" dirty="0">
                <a:sym typeface="Wingdings" pitchFamily="2" charset="2"/>
              </a:rPr>
              <a:t> </a:t>
            </a:r>
            <a:r>
              <a:rPr lang="en-US" dirty="0"/>
              <a:t>Gram stain and culture of pus from carbuncles and abscesses are recommended, but treatment without these studies is reasonable in typical cases </a:t>
            </a:r>
            <a:r>
              <a:rPr lang="en-US" i="1" dirty="0"/>
              <a:t>(strong, moderate)</a:t>
            </a:r>
            <a:r>
              <a:rPr lang="en-US" dirty="0"/>
              <a:t>.</a:t>
            </a:r>
          </a:p>
          <a:p>
            <a:pPr algn="just"/>
            <a:r>
              <a:rPr lang="en-US" dirty="0">
                <a:sym typeface="Wingdings" pitchFamily="2" charset="2"/>
              </a:rPr>
              <a:t> </a:t>
            </a:r>
            <a:r>
              <a:rPr lang="en-US" dirty="0"/>
              <a:t>Incision and drainage is the recommended treatment for inflamed </a:t>
            </a:r>
            <a:r>
              <a:rPr lang="en-US" dirty="0" err="1"/>
              <a:t>epidermoid</a:t>
            </a:r>
            <a:r>
              <a:rPr lang="en-US" dirty="0"/>
              <a:t> cysts, carbuncles, abscesses, and large furuncles, mild (Figure 1) </a:t>
            </a:r>
            <a:r>
              <a:rPr lang="en-US" i="1" dirty="0"/>
              <a:t>(strong, high)</a:t>
            </a:r>
            <a:r>
              <a:rPr lang="en-US" dirty="0"/>
              <a:t>.</a:t>
            </a:r>
          </a:p>
          <a:p>
            <a:pPr algn="just">
              <a:buFont typeface="Wingdings"/>
              <a:buChar char="à"/>
            </a:pPr>
            <a:r>
              <a:rPr lang="en-US" dirty="0"/>
              <a:t>The decision to administer antibiotics directed against </a:t>
            </a:r>
            <a:r>
              <a:rPr lang="en-US" i="1" dirty="0"/>
              <a:t>S. </a:t>
            </a:r>
            <a:r>
              <a:rPr lang="en-US" i="1" dirty="0" err="1"/>
              <a:t>aureus</a:t>
            </a:r>
            <a:r>
              <a:rPr lang="en-US" dirty="0"/>
              <a:t> as an adjunct to incision and drainage should be made based upon presence or absence of systemic inflammatory response syndrome (SIRS), such as temperature &gt;38°C or &lt;36°C, </a:t>
            </a:r>
            <a:r>
              <a:rPr lang="en-US" dirty="0" err="1"/>
              <a:t>tachypnea</a:t>
            </a:r>
            <a:r>
              <a:rPr lang="en-US" dirty="0"/>
              <a:t> &gt;24 breaths per minute, tachycardia &gt;90 beats per minute, or white blood cell count &gt;12 000 or &lt;400 cells/µL </a:t>
            </a:r>
            <a:r>
              <a:rPr lang="en-US" i="1" dirty="0"/>
              <a:t>(strong, low)</a:t>
            </a:r>
            <a:r>
              <a:rPr lang="en-US" dirty="0"/>
              <a:t>. </a:t>
            </a:r>
          </a:p>
          <a:p>
            <a:pPr algn="just">
              <a:buFont typeface="Wingdings"/>
              <a:buChar char="à"/>
            </a:pPr>
            <a:r>
              <a:rPr lang="en-US" dirty="0"/>
              <a:t> An antibiotic active against MRSA is recommended for patients with carbuncles or abscesses who have failed initial antibiotic treatment or have markedly impaired host defenses or in patients with SIRS and hypotension (severe; Figure 1 and Table 2) </a:t>
            </a:r>
            <a:r>
              <a:rPr lang="en-US" i="1" dirty="0"/>
              <a:t>(strong, low)</a:t>
            </a:r>
            <a:r>
              <a:rPr lang="en-US" dirty="0"/>
              <a:t>.</a:t>
            </a:r>
          </a:p>
        </p:txBody>
      </p:sp>
    </p:spTree>
    <p:extLst>
      <p:ext uri="{BB962C8B-B14F-4D97-AF65-F5344CB8AC3E}">
        <p14:creationId xmlns:p14="http://schemas.microsoft.com/office/powerpoint/2010/main" val="885668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7B57BD85-6E2E-B27B-B98C-6CB8FD06B2E8}"/>
              </a:ext>
            </a:extLst>
          </p:cNvPr>
          <p:cNvSpPr/>
          <p:nvPr/>
        </p:nvSpPr>
        <p:spPr>
          <a:xfrm>
            <a:off x="472755" y="2274838"/>
            <a:ext cx="11246489" cy="2308324"/>
          </a:xfrm>
          <a:prstGeom prst="rect">
            <a:avLst/>
          </a:prstGeom>
        </p:spPr>
        <p:txBody>
          <a:bodyPr wrap="square">
            <a:spAutoFit/>
          </a:bodyPr>
          <a:lstStyle/>
          <a:p>
            <a:r>
              <a:rPr lang="en-US" dirty="0"/>
              <a:t>Le </a:t>
            </a:r>
            <a:r>
              <a:rPr lang="en-US" dirty="0" err="1"/>
              <a:t>infezioni</a:t>
            </a:r>
            <a:r>
              <a:rPr lang="en-US" dirty="0"/>
              <a:t> </a:t>
            </a:r>
            <a:r>
              <a:rPr lang="en-US" dirty="0" err="1"/>
              <a:t>batteriche</a:t>
            </a:r>
            <a:r>
              <a:rPr lang="en-US" dirty="0"/>
              <a:t> acute </a:t>
            </a:r>
            <a:r>
              <a:rPr lang="en-US" dirty="0" err="1"/>
              <a:t>della</a:t>
            </a:r>
            <a:r>
              <a:rPr lang="en-US" dirty="0"/>
              <a:t> cute e </a:t>
            </a:r>
            <a:r>
              <a:rPr lang="en-US" dirty="0" err="1"/>
              <a:t>delle</a:t>
            </a:r>
            <a:r>
              <a:rPr lang="en-US" dirty="0"/>
              <a:t> </a:t>
            </a:r>
            <a:r>
              <a:rPr lang="en-US" dirty="0" err="1"/>
              <a:t>strutture</a:t>
            </a:r>
            <a:r>
              <a:rPr lang="en-US" dirty="0"/>
              <a:t> </a:t>
            </a:r>
            <a:r>
              <a:rPr lang="en-US" dirty="0" err="1"/>
              <a:t>cutanee</a:t>
            </a:r>
            <a:r>
              <a:rPr lang="en-US" dirty="0"/>
              <a:t>  </a:t>
            </a:r>
            <a:r>
              <a:rPr lang="en-US" dirty="0" err="1"/>
              <a:t>sono</a:t>
            </a:r>
            <a:r>
              <a:rPr lang="en-US" dirty="0"/>
              <a:t> un </a:t>
            </a:r>
            <a:r>
              <a:rPr lang="en-US" dirty="0" err="1"/>
              <a:t>problema</a:t>
            </a:r>
            <a:r>
              <a:rPr lang="en-US" dirty="0"/>
              <a:t> </a:t>
            </a:r>
            <a:r>
              <a:rPr lang="en-US" dirty="0" err="1"/>
              <a:t>clinico</a:t>
            </a:r>
            <a:r>
              <a:rPr lang="en-US" dirty="0"/>
              <a:t> </a:t>
            </a:r>
            <a:r>
              <a:rPr lang="en-US" dirty="0" err="1"/>
              <a:t>crescente</a:t>
            </a:r>
            <a:r>
              <a:rPr lang="en-US" dirty="0"/>
              <a:t> </a:t>
            </a:r>
            <a:r>
              <a:rPr lang="en-US" dirty="0" err="1"/>
              <a:t>che</a:t>
            </a:r>
            <a:r>
              <a:rPr lang="en-US" dirty="0"/>
              <a:t> pone </a:t>
            </a:r>
            <a:r>
              <a:rPr lang="en-US" dirty="0" err="1"/>
              <a:t>complesse</a:t>
            </a:r>
            <a:r>
              <a:rPr lang="en-US" dirty="0"/>
              <a:t> </a:t>
            </a:r>
            <a:r>
              <a:rPr lang="en-US" dirty="0" err="1"/>
              <a:t>sfide</a:t>
            </a:r>
            <a:r>
              <a:rPr lang="en-US" dirty="0"/>
              <a:t> </a:t>
            </a:r>
            <a:r>
              <a:rPr lang="en-US" dirty="0" err="1"/>
              <a:t>di</a:t>
            </a:r>
            <a:r>
              <a:rPr lang="en-US" dirty="0"/>
              <a:t> </a:t>
            </a:r>
            <a:r>
              <a:rPr lang="en-US" dirty="0" err="1"/>
              <a:t>gestione</a:t>
            </a:r>
            <a:r>
              <a:rPr lang="en-US" dirty="0"/>
              <a:t> al </a:t>
            </a:r>
            <a:r>
              <a:rPr lang="en-US" dirty="0" err="1"/>
              <a:t>clinico</a:t>
            </a:r>
            <a:r>
              <a:rPr lang="en-US" dirty="0"/>
              <a:t>. </a:t>
            </a:r>
          </a:p>
          <a:p>
            <a:endParaRPr lang="en-US" dirty="0"/>
          </a:p>
          <a:p>
            <a:pPr>
              <a:buFont typeface="Arial" pitchFamily="34" charset="0"/>
              <a:buChar char="•"/>
            </a:pPr>
            <a:r>
              <a:rPr lang="en-US" dirty="0"/>
              <a:t> Hanno un </a:t>
            </a:r>
            <a:r>
              <a:rPr lang="en-US" dirty="0" err="1"/>
              <a:t>costo</a:t>
            </a:r>
            <a:r>
              <a:rPr lang="en-US" dirty="0"/>
              <a:t> </a:t>
            </a:r>
            <a:r>
              <a:rPr lang="en-US" dirty="0" err="1"/>
              <a:t>ingente</a:t>
            </a:r>
            <a:r>
              <a:rPr lang="en-US" dirty="0"/>
              <a:t> per le </a:t>
            </a:r>
            <a:r>
              <a:rPr lang="en-US" dirty="0" err="1"/>
              <a:t>strutture</a:t>
            </a:r>
            <a:r>
              <a:rPr lang="en-US" dirty="0"/>
              <a:t> </a:t>
            </a:r>
            <a:r>
              <a:rPr lang="en-US" dirty="0" err="1"/>
              <a:t>sanitarie</a:t>
            </a:r>
            <a:endParaRPr lang="en-US" dirty="0"/>
          </a:p>
          <a:p>
            <a:pPr>
              <a:buFont typeface="Arial" pitchFamily="34" charset="0"/>
              <a:buChar char="•"/>
            </a:pPr>
            <a:endParaRPr lang="en-US" dirty="0"/>
          </a:p>
          <a:p>
            <a:pPr>
              <a:buFont typeface="Arial" pitchFamily="34" charset="0"/>
              <a:buChar char="•"/>
            </a:pPr>
            <a:r>
              <a:rPr lang="en-US" dirty="0"/>
              <a:t> </a:t>
            </a:r>
            <a:r>
              <a:rPr lang="en-US" dirty="0" err="1"/>
              <a:t>Prolungano</a:t>
            </a:r>
            <a:r>
              <a:rPr lang="en-US" dirty="0"/>
              <a:t> </a:t>
            </a:r>
            <a:r>
              <a:rPr lang="en-US" dirty="0" err="1"/>
              <a:t>il</a:t>
            </a:r>
            <a:r>
              <a:rPr lang="en-US" dirty="0"/>
              <a:t> tempo </a:t>
            </a:r>
            <a:r>
              <a:rPr lang="en-US" dirty="0" err="1"/>
              <a:t>di</a:t>
            </a:r>
            <a:r>
              <a:rPr lang="en-US" dirty="0"/>
              <a:t> </a:t>
            </a:r>
            <a:r>
              <a:rPr lang="en-US" dirty="0" err="1"/>
              <a:t>ospedalizzazione</a:t>
            </a:r>
            <a:endParaRPr lang="en-US" dirty="0"/>
          </a:p>
          <a:p>
            <a:pPr>
              <a:buFont typeface="Arial" pitchFamily="34" charset="0"/>
              <a:buChar char="•"/>
            </a:pPr>
            <a:endParaRPr lang="en-US" dirty="0"/>
          </a:p>
          <a:p>
            <a:pPr>
              <a:buFont typeface="Arial" pitchFamily="34" charset="0"/>
              <a:buChar char="•"/>
            </a:pPr>
            <a:r>
              <a:rPr lang="en-US" dirty="0"/>
              <a:t> Hanno </a:t>
            </a:r>
            <a:r>
              <a:rPr lang="en-US" dirty="0" err="1"/>
              <a:t>elevata</a:t>
            </a:r>
            <a:r>
              <a:rPr lang="en-US" dirty="0"/>
              <a:t> </a:t>
            </a:r>
            <a:r>
              <a:rPr lang="en-US" dirty="0" err="1"/>
              <a:t>frequenza</a:t>
            </a:r>
            <a:r>
              <a:rPr lang="en-US" dirty="0"/>
              <a:t> </a:t>
            </a:r>
            <a:r>
              <a:rPr lang="en-US" dirty="0">
                <a:sym typeface="Wingdings" pitchFamily="2" charset="2"/>
              </a:rPr>
              <a:t> (ad </a:t>
            </a:r>
            <a:r>
              <a:rPr lang="en-US" dirty="0" err="1">
                <a:sym typeface="Wingdings" pitchFamily="2" charset="2"/>
              </a:rPr>
              <a:t>es</a:t>
            </a:r>
            <a:r>
              <a:rPr lang="en-US" dirty="0">
                <a:sym typeface="Wingdings" pitchFamily="2" charset="2"/>
              </a:rPr>
              <a:t>. </a:t>
            </a:r>
            <a:r>
              <a:rPr lang="en-US" dirty="0" err="1">
                <a:sym typeface="Wingdings" pitchFamily="2" charset="2"/>
              </a:rPr>
              <a:t>sono</a:t>
            </a:r>
            <a:r>
              <a:rPr lang="en-US" dirty="0">
                <a:sym typeface="Wingdings" pitchFamily="2" charset="2"/>
              </a:rPr>
              <a:t> </a:t>
            </a:r>
            <a:r>
              <a:rPr lang="en-US" dirty="0"/>
              <a:t>circa </a:t>
            </a:r>
            <a:r>
              <a:rPr lang="en-US" dirty="0" err="1"/>
              <a:t>il</a:t>
            </a:r>
            <a:r>
              <a:rPr lang="en-US" dirty="0"/>
              <a:t> 10% </a:t>
            </a:r>
            <a:r>
              <a:rPr lang="en-US" dirty="0" err="1"/>
              <a:t>di</a:t>
            </a:r>
            <a:r>
              <a:rPr lang="en-US" dirty="0"/>
              <a:t> </a:t>
            </a:r>
            <a:r>
              <a:rPr lang="en-US" dirty="0" err="1"/>
              <a:t>tutte</a:t>
            </a:r>
            <a:r>
              <a:rPr lang="en-US" dirty="0"/>
              <a:t> le </a:t>
            </a:r>
            <a:r>
              <a:rPr lang="en-US" dirty="0" err="1"/>
              <a:t>ospedalizzazioni</a:t>
            </a:r>
            <a:r>
              <a:rPr lang="en-US" dirty="0"/>
              <a:t> per </a:t>
            </a:r>
            <a:r>
              <a:rPr lang="en-US" dirty="0" err="1"/>
              <a:t>infezione</a:t>
            </a:r>
            <a:r>
              <a:rPr lang="en-US" dirty="0"/>
              <a:t> in USA)</a:t>
            </a:r>
            <a:endParaRPr lang="it-IT" dirty="0"/>
          </a:p>
        </p:txBody>
      </p:sp>
    </p:spTree>
    <p:extLst>
      <p:ext uri="{BB962C8B-B14F-4D97-AF65-F5344CB8AC3E}">
        <p14:creationId xmlns:p14="http://schemas.microsoft.com/office/powerpoint/2010/main" val="786500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AB72E22-8D30-F885-9308-3FD7742C4546}"/>
              </a:ext>
            </a:extLst>
          </p:cNvPr>
          <p:cNvSpPr txBox="1"/>
          <p:nvPr/>
        </p:nvSpPr>
        <p:spPr>
          <a:xfrm>
            <a:off x="1809336" y="1058353"/>
            <a:ext cx="8573328" cy="369332"/>
          </a:xfrm>
          <a:prstGeom prst="rect">
            <a:avLst/>
          </a:prstGeom>
          <a:noFill/>
        </p:spPr>
        <p:txBody>
          <a:bodyPr wrap="square" rtlCol="0">
            <a:spAutoFit/>
          </a:bodyPr>
          <a:lstStyle/>
          <a:p>
            <a:pPr algn="ctr"/>
            <a:r>
              <a:rPr lang="it-IT" b="1" dirty="0">
                <a:solidFill>
                  <a:srgbClr val="7030A0"/>
                </a:solidFill>
              </a:rPr>
              <a:t>Raccomandazioni IDSA</a:t>
            </a:r>
            <a:endParaRPr lang="it-IT" dirty="0">
              <a:solidFill>
                <a:srgbClr val="7030A0"/>
              </a:solidFill>
            </a:endParaRPr>
          </a:p>
        </p:txBody>
      </p:sp>
      <p:sp>
        <p:nvSpPr>
          <p:cNvPr id="4" name="CasellaDiTesto 3">
            <a:extLst>
              <a:ext uri="{FF2B5EF4-FFF2-40B4-BE49-F238E27FC236}">
                <a16:creationId xmlns:a16="http://schemas.microsoft.com/office/drawing/2014/main" id="{3A48E93B-61E7-2E87-47D8-DB88B0157563}"/>
              </a:ext>
            </a:extLst>
          </p:cNvPr>
          <p:cNvSpPr txBox="1"/>
          <p:nvPr/>
        </p:nvSpPr>
        <p:spPr>
          <a:xfrm>
            <a:off x="509023" y="2013888"/>
            <a:ext cx="11173951" cy="3970318"/>
          </a:xfrm>
          <a:prstGeom prst="rect">
            <a:avLst/>
          </a:prstGeom>
          <a:noFill/>
          <a:ln w="38100">
            <a:solidFill>
              <a:srgbClr val="7030A0"/>
            </a:solidFill>
          </a:ln>
        </p:spPr>
        <p:txBody>
          <a:bodyPr wrap="square" rtlCol="0">
            <a:spAutoFit/>
          </a:bodyPr>
          <a:lstStyle/>
          <a:p>
            <a:r>
              <a:rPr lang="en-US" b="1" dirty="0"/>
              <a:t>Erysipelas and </a:t>
            </a:r>
            <a:r>
              <a:rPr lang="en-US" b="1" dirty="0" err="1"/>
              <a:t>Cellulitis</a:t>
            </a:r>
            <a:endParaRPr lang="en-US" b="1" dirty="0"/>
          </a:p>
          <a:p>
            <a:r>
              <a:rPr lang="en-US" b="1" dirty="0"/>
              <a:t>IV. What Is Appropriate for the Evaluation and Treatment of Erysipelas and </a:t>
            </a:r>
            <a:r>
              <a:rPr lang="en-US" b="1" dirty="0" err="1"/>
              <a:t>Cellulitis</a:t>
            </a:r>
            <a:r>
              <a:rPr lang="en-US" b="1" dirty="0"/>
              <a:t>?</a:t>
            </a:r>
          </a:p>
          <a:p>
            <a:r>
              <a:rPr lang="en-US" b="1" dirty="0"/>
              <a:t>Recommendations</a:t>
            </a:r>
          </a:p>
          <a:p>
            <a:r>
              <a:rPr lang="en-US" dirty="0">
                <a:sym typeface="Wingdings" pitchFamily="2" charset="2"/>
              </a:rPr>
              <a:t></a:t>
            </a:r>
            <a:r>
              <a:rPr lang="en-US" dirty="0"/>
              <a:t>Cultures of blood or </a:t>
            </a:r>
            <a:r>
              <a:rPr lang="en-US" dirty="0" err="1"/>
              <a:t>cutaneous</a:t>
            </a:r>
            <a:r>
              <a:rPr lang="en-US" dirty="0"/>
              <a:t> aspirates, biopsies, or swabs are not routinely recommended </a:t>
            </a:r>
            <a:r>
              <a:rPr lang="en-US" i="1" dirty="0"/>
              <a:t>(strong, moderate)</a:t>
            </a:r>
            <a:r>
              <a:rPr lang="en-US" dirty="0"/>
              <a:t>.</a:t>
            </a:r>
          </a:p>
          <a:p>
            <a:r>
              <a:rPr lang="en-US" dirty="0">
                <a:sym typeface="Wingdings" pitchFamily="2" charset="2"/>
              </a:rPr>
              <a:t> </a:t>
            </a:r>
            <a:r>
              <a:rPr lang="en-US" dirty="0"/>
              <a:t>Cultures of blood are recommended </a:t>
            </a:r>
            <a:r>
              <a:rPr lang="en-US" i="1" dirty="0"/>
              <a:t>(strong, moderate)</a:t>
            </a:r>
            <a:r>
              <a:rPr lang="en-US" dirty="0"/>
              <a:t>, and cultures and microscopic examination of </a:t>
            </a:r>
            <a:r>
              <a:rPr lang="en-US" dirty="0" err="1"/>
              <a:t>cutaneous</a:t>
            </a:r>
            <a:r>
              <a:rPr lang="en-US" dirty="0"/>
              <a:t> aspirates, biopsies, or swabs should be considered in patients with malignancy on chemotherapy, </a:t>
            </a:r>
            <a:r>
              <a:rPr lang="en-US" dirty="0" err="1"/>
              <a:t>neutropenia</a:t>
            </a:r>
            <a:r>
              <a:rPr lang="en-US" dirty="0"/>
              <a:t>, severe cell-mediated immunodeficiency, immersion injuries, and animal bites </a:t>
            </a:r>
            <a:r>
              <a:rPr lang="en-US" i="1" dirty="0"/>
              <a:t>(weak, moderate)</a:t>
            </a:r>
            <a:r>
              <a:rPr lang="en-US" dirty="0"/>
              <a:t>.</a:t>
            </a:r>
          </a:p>
          <a:p>
            <a:r>
              <a:rPr lang="en-US" dirty="0">
                <a:sym typeface="Wingdings" pitchFamily="2" charset="2"/>
              </a:rPr>
              <a:t></a:t>
            </a:r>
            <a:r>
              <a:rPr lang="en-US" dirty="0"/>
              <a:t>Typical cases of </a:t>
            </a:r>
            <a:r>
              <a:rPr lang="en-US" dirty="0" err="1"/>
              <a:t>cellulitis</a:t>
            </a:r>
            <a:r>
              <a:rPr lang="en-US" dirty="0"/>
              <a:t> without systemic signs of infection should receive an antimicrobial agent that is active against streptococci (mild; Figure 1) </a:t>
            </a:r>
            <a:r>
              <a:rPr lang="en-US" i="1" dirty="0"/>
              <a:t>(strong, moderate</a:t>
            </a:r>
            <a:endParaRPr lang="en-US" dirty="0"/>
          </a:p>
          <a:p>
            <a:pPr>
              <a:buFont typeface="Wingdings"/>
              <a:buChar char="à"/>
            </a:pPr>
            <a:r>
              <a:rPr lang="en-US" dirty="0"/>
              <a:t>For patients whose </a:t>
            </a:r>
            <a:r>
              <a:rPr lang="en-US" dirty="0" err="1"/>
              <a:t>cellulitis</a:t>
            </a:r>
            <a:r>
              <a:rPr lang="en-US" dirty="0"/>
              <a:t> is associated with penetrating trauma, evidence of MRSA infection elsewhere, nasal colonization with MRSA, injection drug use, or SIRS (severe </a:t>
            </a:r>
            <a:r>
              <a:rPr lang="en-US" dirty="0" err="1"/>
              <a:t>nonpurulent</a:t>
            </a:r>
            <a:r>
              <a:rPr lang="en-US" dirty="0"/>
              <a:t>; Figure 1), </a:t>
            </a:r>
            <a:r>
              <a:rPr lang="en-US" dirty="0" err="1"/>
              <a:t>vancomycin</a:t>
            </a:r>
            <a:r>
              <a:rPr lang="en-US" dirty="0"/>
              <a:t> or another antimicrobial effective against both MRSA and streptococci is recommended </a:t>
            </a:r>
            <a:r>
              <a:rPr lang="en-US" i="1" dirty="0"/>
              <a:t>(strong, moderate)</a:t>
            </a:r>
            <a:r>
              <a:rPr lang="en-US" dirty="0"/>
              <a:t>.</a:t>
            </a:r>
          </a:p>
          <a:p>
            <a:pPr>
              <a:buFont typeface="Wingdings"/>
              <a:buChar char="à"/>
            </a:pPr>
            <a:r>
              <a:rPr lang="en-US" dirty="0"/>
              <a:t> In severely compromised patients as defined in question 13 (severe </a:t>
            </a:r>
            <a:r>
              <a:rPr lang="en-US" dirty="0" err="1"/>
              <a:t>nonpurulent</a:t>
            </a:r>
            <a:r>
              <a:rPr lang="en-US" dirty="0"/>
              <a:t>; Figure 1), broad-spectrum antimicrobial coverage may be considered </a:t>
            </a:r>
            <a:r>
              <a:rPr lang="en-US" i="1" dirty="0"/>
              <a:t>(weak, moderate)</a:t>
            </a:r>
            <a:r>
              <a:rPr lang="en-US" dirty="0"/>
              <a:t>. </a:t>
            </a:r>
          </a:p>
        </p:txBody>
      </p:sp>
    </p:spTree>
    <p:extLst>
      <p:ext uri="{BB962C8B-B14F-4D97-AF65-F5344CB8AC3E}">
        <p14:creationId xmlns:p14="http://schemas.microsoft.com/office/powerpoint/2010/main" val="1919047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83BB9A0-3015-1FE6-8443-58AD12DCC310}"/>
              </a:ext>
            </a:extLst>
          </p:cNvPr>
          <p:cNvSpPr txBox="1"/>
          <p:nvPr/>
        </p:nvSpPr>
        <p:spPr>
          <a:xfrm>
            <a:off x="509023" y="2013888"/>
            <a:ext cx="11173950" cy="4247317"/>
          </a:xfrm>
          <a:prstGeom prst="rect">
            <a:avLst/>
          </a:prstGeom>
          <a:noFill/>
          <a:ln w="38100">
            <a:solidFill>
              <a:srgbClr val="7030A0"/>
            </a:solidFill>
          </a:ln>
        </p:spPr>
        <p:txBody>
          <a:bodyPr wrap="square" rtlCol="0">
            <a:spAutoFit/>
          </a:bodyPr>
          <a:lstStyle/>
          <a:p>
            <a:pPr algn="just"/>
            <a:r>
              <a:rPr lang="en-US" b="1" dirty="0"/>
              <a:t>Erysipelas and </a:t>
            </a:r>
            <a:r>
              <a:rPr lang="en-US" b="1" dirty="0" err="1"/>
              <a:t>Cellulitis</a:t>
            </a:r>
            <a:endParaRPr lang="en-US" b="1" dirty="0"/>
          </a:p>
          <a:p>
            <a:pPr algn="just"/>
            <a:r>
              <a:rPr lang="en-US" b="1" dirty="0"/>
              <a:t>IV. What Is Appropriate for the Evaluation and Treatment of Erysipelas and </a:t>
            </a:r>
            <a:r>
              <a:rPr lang="en-US" b="1" dirty="0" err="1"/>
              <a:t>Cellulitis</a:t>
            </a:r>
            <a:r>
              <a:rPr lang="en-US" b="1" dirty="0"/>
              <a:t>?</a:t>
            </a:r>
          </a:p>
          <a:p>
            <a:pPr algn="just"/>
            <a:r>
              <a:rPr lang="en-US" b="1" dirty="0"/>
              <a:t>Recommendations</a:t>
            </a:r>
            <a:r>
              <a:rPr lang="en-US" dirty="0"/>
              <a:t> </a:t>
            </a:r>
          </a:p>
          <a:p>
            <a:pPr algn="just">
              <a:buFont typeface="Wingdings"/>
              <a:buChar char="à"/>
            </a:pPr>
            <a:r>
              <a:rPr lang="en-US" dirty="0" err="1"/>
              <a:t>Vancomycin</a:t>
            </a:r>
            <a:r>
              <a:rPr lang="en-US" dirty="0"/>
              <a:t> plus either </a:t>
            </a:r>
            <a:r>
              <a:rPr lang="en-US" dirty="0" err="1"/>
              <a:t>piperacillin-tazobactam</a:t>
            </a:r>
            <a:r>
              <a:rPr lang="en-US" dirty="0"/>
              <a:t> or </a:t>
            </a:r>
            <a:r>
              <a:rPr lang="en-US" dirty="0" err="1"/>
              <a:t>imipenem</a:t>
            </a:r>
            <a:r>
              <a:rPr lang="en-US" dirty="0"/>
              <a:t>/</a:t>
            </a:r>
            <a:r>
              <a:rPr lang="en-US" dirty="0" err="1"/>
              <a:t>meropenem</a:t>
            </a:r>
            <a:r>
              <a:rPr lang="en-US" dirty="0"/>
              <a:t> is recommended as a reasonable empiric regimen for severe infections </a:t>
            </a:r>
            <a:r>
              <a:rPr lang="en-US" i="1" dirty="0"/>
              <a:t>(strong, moderate)</a:t>
            </a:r>
            <a:r>
              <a:rPr lang="en-US" dirty="0"/>
              <a:t>.</a:t>
            </a:r>
          </a:p>
          <a:p>
            <a:pPr algn="just">
              <a:buFont typeface="Wingdings"/>
              <a:buChar char="à"/>
            </a:pPr>
            <a:r>
              <a:rPr lang="en-US" dirty="0"/>
              <a:t>The recommended duration of antimicrobial therapy is 5 days, but treatment should be extended if the infection has not improved within this time period </a:t>
            </a:r>
            <a:r>
              <a:rPr lang="en-US" i="1" dirty="0"/>
              <a:t>(strong, high)</a:t>
            </a:r>
            <a:r>
              <a:rPr lang="en-US" dirty="0"/>
              <a:t>.</a:t>
            </a:r>
          </a:p>
          <a:p>
            <a:pPr algn="just"/>
            <a:r>
              <a:rPr lang="en-US" dirty="0">
                <a:sym typeface="Wingdings" pitchFamily="2" charset="2"/>
              </a:rPr>
              <a:t> </a:t>
            </a:r>
            <a:r>
              <a:rPr lang="en-US" dirty="0"/>
              <a:t>In lower-extremity </a:t>
            </a:r>
            <a:r>
              <a:rPr lang="en-US" dirty="0" err="1"/>
              <a:t>cellulitis</a:t>
            </a:r>
            <a:r>
              <a:rPr lang="en-US" dirty="0"/>
              <a:t>, clinicians should carefully examine the </a:t>
            </a:r>
            <a:r>
              <a:rPr lang="en-US" dirty="0" err="1"/>
              <a:t>interdigital</a:t>
            </a:r>
            <a:r>
              <a:rPr lang="en-US" dirty="0"/>
              <a:t> toe spaces because treating fissuring, scaling, or maceration may eradicate colonization with pathogens and reduce the incidence of recurrent infection </a:t>
            </a:r>
            <a:r>
              <a:rPr lang="en-US" i="1" dirty="0"/>
              <a:t>(strong, moderate)</a:t>
            </a:r>
            <a:r>
              <a:rPr lang="en-US" dirty="0"/>
              <a:t>.</a:t>
            </a:r>
          </a:p>
          <a:p>
            <a:pPr algn="just">
              <a:buFont typeface="Wingdings"/>
              <a:buChar char="à"/>
            </a:pPr>
            <a:r>
              <a:rPr lang="en-US" dirty="0"/>
              <a:t>Outpatient therapy is recommended for patients who do not have SIRS, altered mental status, or hemodynamic instability (mild </a:t>
            </a:r>
            <a:r>
              <a:rPr lang="en-US" dirty="0" err="1"/>
              <a:t>nonpurulent</a:t>
            </a:r>
            <a:r>
              <a:rPr lang="en-US" dirty="0"/>
              <a:t>; Figure 1)</a:t>
            </a:r>
            <a:r>
              <a:rPr lang="en-US" i="1" dirty="0"/>
              <a:t> (strong, moderate)</a:t>
            </a:r>
            <a:r>
              <a:rPr lang="en-US" dirty="0"/>
              <a:t>. </a:t>
            </a:r>
          </a:p>
          <a:p>
            <a:pPr algn="just">
              <a:buFont typeface="Wingdings"/>
              <a:buChar char="à"/>
            </a:pPr>
            <a:r>
              <a:rPr lang="en-US" dirty="0"/>
              <a:t>Hospitalization is recommended if there is concern for a deeper or necrotizing infection, for patients with poor adherence to therapy, for infection in a severely immunocompromised patient, or if outpatient treatment is failing (moderate or severe </a:t>
            </a:r>
            <a:r>
              <a:rPr lang="en-US" dirty="0" err="1"/>
              <a:t>nonpurulent</a:t>
            </a:r>
            <a:r>
              <a:rPr lang="en-US" dirty="0"/>
              <a:t>; Figure 1) </a:t>
            </a:r>
            <a:r>
              <a:rPr lang="en-US" i="1" dirty="0"/>
              <a:t>(strong, moderate)</a:t>
            </a:r>
            <a:r>
              <a:rPr lang="en-US" dirty="0"/>
              <a:t>.</a:t>
            </a:r>
          </a:p>
        </p:txBody>
      </p:sp>
      <p:sp>
        <p:nvSpPr>
          <p:cNvPr id="2" name="CasellaDiTesto 1">
            <a:extLst>
              <a:ext uri="{FF2B5EF4-FFF2-40B4-BE49-F238E27FC236}">
                <a16:creationId xmlns:a16="http://schemas.microsoft.com/office/drawing/2014/main" id="{0AB72E22-8D30-F885-9308-3FD7742C4546}"/>
              </a:ext>
            </a:extLst>
          </p:cNvPr>
          <p:cNvSpPr txBox="1"/>
          <p:nvPr/>
        </p:nvSpPr>
        <p:spPr>
          <a:xfrm>
            <a:off x="1809336" y="1058353"/>
            <a:ext cx="8573328" cy="369332"/>
          </a:xfrm>
          <a:prstGeom prst="rect">
            <a:avLst/>
          </a:prstGeom>
          <a:noFill/>
        </p:spPr>
        <p:txBody>
          <a:bodyPr wrap="square" rtlCol="0">
            <a:spAutoFit/>
          </a:bodyPr>
          <a:lstStyle/>
          <a:p>
            <a:pPr algn="ctr"/>
            <a:r>
              <a:rPr lang="it-IT" b="1" dirty="0">
                <a:solidFill>
                  <a:srgbClr val="7030A0"/>
                </a:solidFill>
              </a:rPr>
              <a:t>Raccomandazioni IDSA</a:t>
            </a:r>
            <a:endParaRPr lang="it-IT" dirty="0">
              <a:solidFill>
                <a:srgbClr val="7030A0"/>
              </a:solidFill>
            </a:endParaRPr>
          </a:p>
        </p:txBody>
      </p:sp>
    </p:spTree>
    <p:extLst>
      <p:ext uri="{BB962C8B-B14F-4D97-AF65-F5344CB8AC3E}">
        <p14:creationId xmlns:p14="http://schemas.microsoft.com/office/powerpoint/2010/main" val="284748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DEE963A-6A6B-9648-B457-8BD98FAF6FD7}"/>
              </a:ext>
            </a:extLst>
          </p:cNvPr>
          <p:cNvSpPr txBox="1"/>
          <p:nvPr/>
        </p:nvSpPr>
        <p:spPr>
          <a:xfrm>
            <a:off x="4056018" y="1139313"/>
            <a:ext cx="4079963" cy="369332"/>
          </a:xfrm>
          <a:prstGeom prst="rect">
            <a:avLst/>
          </a:prstGeom>
          <a:noFill/>
        </p:spPr>
        <p:txBody>
          <a:bodyPr wrap="none" rtlCol="0">
            <a:spAutoFit/>
          </a:bodyPr>
          <a:lstStyle/>
          <a:p>
            <a:r>
              <a:rPr lang="it-IT" b="1" dirty="0">
                <a:solidFill>
                  <a:srgbClr val="7030A0"/>
                </a:solidFill>
              </a:rPr>
              <a:t>Spettro antimicrobico dei nuovi farmaci: </a:t>
            </a:r>
          </a:p>
        </p:txBody>
      </p:sp>
      <p:pic>
        <p:nvPicPr>
          <p:cNvPr id="5" name="Picture 3">
            <a:extLst>
              <a:ext uri="{FF2B5EF4-FFF2-40B4-BE49-F238E27FC236}">
                <a16:creationId xmlns:a16="http://schemas.microsoft.com/office/drawing/2014/main" id="{6B407D0A-7C87-A480-EF34-65C5053AF7EF}"/>
              </a:ext>
            </a:extLst>
          </p:cNvPr>
          <p:cNvPicPr>
            <a:picLocks noChangeAspect="1" noChangeArrowheads="1"/>
          </p:cNvPicPr>
          <p:nvPr/>
        </p:nvPicPr>
        <p:blipFill>
          <a:blip r:embed="rId2"/>
          <a:srcRect l="2232" t="15821" r="46157" b="20702"/>
          <a:stretch>
            <a:fillRect/>
          </a:stretch>
        </p:blipFill>
        <p:spPr bwMode="auto">
          <a:xfrm>
            <a:off x="2871774" y="2071678"/>
            <a:ext cx="6448452" cy="4643470"/>
          </a:xfrm>
          <a:prstGeom prst="rect">
            <a:avLst/>
          </a:prstGeom>
          <a:noFill/>
          <a:ln w="9525">
            <a:noFill/>
            <a:miter lim="800000"/>
            <a:headEnd/>
            <a:tailEnd/>
          </a:ln>
          <a:effectLst/>
        </p:spPr>
      </p:pic>
    </p:spTree>
    <p:extLst>
      <p:ext uri="{BB962C8B-B14F-4D97-AF65-F5344CB8AC3E}">
        <p14:creationId xmlns:p14="http://schemas.microsoft.com/office/powerpoint/2010/main" val="967957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DEE963A-6A6B-9648-B457-8BD98FAF6FD7}"/>
              </a:ext>
            </a:extLst>
          </p:cNvPr>
          <p:cNvSpPr txBox="1"/>
          <p:nvPr/>
        </p:nvSpPr>
        <p:spPr>
          <a:xfrm>
            <a:off x="4056018" y="937141"/>
            <a:ext cx="4079963" cy="369332"/>
          </a:xfrm>
          <a:prstGeom prst="rect">
            <a:avLst/>
          </a:prstGeom>
          <a:noFill/>
        </p:spPr>
        <p:txBody>
          <a:bodyPr wrap="none" rtlCol="0">
            <a:spAutoFit/>
          </a:bodyPr>
          <a:lstStyle/>
          <a:p>
            <a:r>
              <a:rPr lang="it-IT" b="1" dirty="0">
                <a:solidFill>
                  <a:srgbClr val="7030A0"/>
                </a:solidFill>
              </a:rPr>
              <a:t>Spettro antimicrobico dei nuovi farmaci: </a:t>
            </a:r>
          </a:p>
        </p:txBody>
      </p:sp>
      <p:pic>
        <p:nvPicPr>
          <p:cNvPr id="2" name="Picture 3">
            <a:extLst>
              <a:ext uri="{FF2B5EF4-FFF2-40B4-BE49-F238E27FC236}">
                <a16:creationId xmlns:a16="http://schemas.microsoft.com/office/drawing/2014/main" id="{5396936A-F6F4-13E3-A014-7D37A57A3450}"/>
              </a:ext>
            </a:extLst>
          </p:cNvPr>
          <p:cNvPicPr>
            <a:picLocks noChangeAspect="1" noChangeArrowheads="1"/>
          </p:cNvPicPr>
          <p:nvPr/>
        </p:nvPicPr>
        <p:blipFill>
          <a:blip r:embed="rId2"/>
          <a:srcRect l="2232" t="15821" r="88434" b="20702"/>
          <a:stretch>
            <a:fillRect/>
          </a:stretch>
        </p:blipFill>
        <p:spPr bwMode="auto">
          <a:xfrm>
            <a:off x="2841572" y="1580083"/>
            <a:ext cx="1214446" cy="4643470"/>
          </a:xfrm>
          <a:prstGeom prst="rect">
            <a:avLst/>
          </a:prstGeom>
          <a:noFill/>
          <a:ln w="9525">
            <a:noFill/>
            <a:miter lim="800000"/>
            <a:headEnd/>
            <a:tailEnd/>
          </a:ln>
          <a:effectLst/>
        </p:spPr>
      </p:pic>
      <p:pic>
        <p:nvPicPr>
          <p:cNvPr id="3" name="Picture 3">
            <a:extLst>
              <a:ext uri="{FF2B5EF4-FFF2-40B4-BE49-F238E27FC236}">
                <a16:creationId xmlns:a16="http://schemas.microsoft.com/office/drawing/2014/main" id="{C9569242-0C61-5E17-AB6A-E3137A5F1607}"/>
              </a:ext>
            </a:extLst>
          </p:cNvPr>
          <p:cNvPicPr>
            <a:picLocks noChangeAspect="1" noChangeArrowheads="1"/>
          </p:cNvPicPr>
          <p:nvPr/>
        </p:nvPicPr>
        <p:blipFill>
          <a:blip r:embed="rId2"/>
          <a:srcRect l="53294" t="14844" r="4978" b="11913"/>
          <a:stretch>
            <a:fillRect/>
          </a:stretch>
        </p:blipFill>
        <p:spPr bwMode="auto">
          <a:xfrm>
            <a:off x="4056018" y="1508645"/>
            <a:ext cx="5429288" cy="5357850"/>
          </a:xfrm>
          <a:prstGeom prst="rect">
            <a:avLst/>
          </a:prstGeom>
          <a:noFill/>
          <a:ln w="9525">
            <a:noFill/>
            <a:miter lim="800000"/>
            <a:headEnd/>
            <a:tailEnd/>
          </a:ln>
          <a:effectLst/>
        </p:spPr>
      </p:pic>
    </p:spTree>
    <p:extLst>
      <p:ext uri="{BB962C8B-B14F-4D97-AF65-F5344CB8AC3E}">
        <p14:creationId xmlns:p14="http://schemas.microsoft.com/office/powerpoint/2010/main" val="4272754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B2DAFF2-6426-D9F2-7036-EDB928806FDB}"/>
              </a:ext>
            </a:extLst>
          </p:cNvPr>
          <p:cNvSpPr txBox="1"/>
          <p:nvPr/>
        </p:nvSpPr>
        <p:spPr>
          <a:xfrm>
            <a:off x="4286434" y="1282190"/>
            <a:ext cx="3619132" cy="369332"/>
          </a:xfrm>
          <a:prstGeom prst="rect">
            <a:avLst/>
          </a:prstGeom>
          <a:noFill/>
        </p:spPr>
        <p:txBody>
          <a:bodyPr wrap="none" rtlCol="0">
            <a:spAutoFit/>
          </a:bodyPr>
          <a:lstStyle/>
          <a:p>
            <a:r>
              <a:rPr lang="it-IT" b="1" dirty="0">
                <a:solidFill>
                  <a:srgbClr val="7030A0"/>
                </a:solidFill>
              </a:rPr>
              <a:t>Opzioni terapeutiche: Beta </a:t>
            </a:r>
            <a:r>
              <a:rPr lang="it-IT" b="1" dirty="0" err="1">
                <a:solidFill>
                  <a:srgbClr val="7030A0"/>
                </a:solidFill>
              </a:rPr>
              <a:t>lattamici</a:t>
            </a:r>
            <a:endParaRPr lang="it-IT" b="1" dirty="0">
              <a:solidFill>
                <a:srgbClr val="7030A0"/>
              </a:solidFill>
            </a:endParaRPr>
          </a:p>
        </p:txBody>
      </p:sp>
      <p:sp>
        <p:nvSpPr>
          <p:cNvPr id="6" name="CasellaDiTesto 5">
            <a:extLst>
              <a:ext uri="{FF2B5EF4-FFF2-40B4-BE49-F238E27FC236}">
                <a16:creationId xmlns:a16="http://schemas.microsoft.com/office/drawing/2014/main" id="{0BE7221D-F9C9-34D6-591F-464B9626B452}"/>
              </a:ext>
            </a:extLst>
          </p:cNvPr>
          <p:cNvSpPr txBox="1"/>
          <p:nvPr/>
        </p:nvSpPr>
        <p:spPr>
          <a:xfrm>
            <a:off x="785785" y="2026613"/>
            <a:ext cx="10913845" cy="4247317"/>
          </a:xfrm>
          <a:prstGeom prst="rect">
            <a:avLst/>
          </a:prstGeom>
          <a:noFill/>
        </p:spPr>
        <p:txBody>
          <a:bodyPr wrap="square" rtlCol="0">
            <a:spAutoFit/>
          </a:bodyPr>
          <a:lstStyle/>
          <a:p>
            <a:pPr algn="just">
              <a:buFont typeface="Wingdings" pitchFamily="2" charset="2"/>
              <a:buChar char="Ø"/>
            </a:pPr>
            <a:endParaRPr lang="en-US" dirty="0"/>
          </a:p>
          <a:p>
            <a:pPr algn="just"/>
            <a:r>
              <a:rPr lang="en-US" dirty="0"/>
              <a:t>La </a:t>
            </a:r>
            <a:r>
              <a:rPr lang="en-US" b="1" dirty="0"/>
              <a:t>CEFTAROLINA</a:t>
            </a:r>
            <a:r>
              <a:rPr lang="en-US" dirty="0"/>
              <a:t> è </a:t>
            </a:r>
            <a:r>
              <a:rPr lang="en-US" dirty="0" err="1"/>
              <a:t>una</a:t>
            </a:r>
            <a:r>
              <a:rPr lang="en-US" dirty="0"/>
              <a:t> </a:t>
            </a:r>
            <a:r>
              <a:rPr lang="en-US" dirty="0" err="1"/>
              <a:t>opzione</a:t>
            </a:r>
            <a:r>
              <a:rPr lang="en-US" dirty="0"/>
              <a:t> per </a:t>
            </a:r>
            <a:r>
              <a:rPr lang="en-US" dirty="0" err="1"/>
              <a:t>il</a:t>
            </a:r>
            <a:r>
              <a:rPr lang="en-US" dirty="0"/>
              <a:t> </a:t>
            </a:r>
            <a:r>
              <a:rPr lang="en-US" dirty="0" err="1"/>
              <a:t>trattamento</a:t>
            </a:r>
            <a:r>
              <a:rPr lang="en-US" dirty="0"/>
              <a:t> </a:t>
            </a:r>
            <a:r>
              <a:rPr lang="en-US" dirty="0" err="1"/>
              <a:t>empirico</a:t>
            </a:r>
            <a:r>
              <a:rPr lang="en-US" dirty="0"/>
              <a:t> </a:t>
            </a:r>
            <a:r>
              <a:rPr lang="en-US" dirty="0" err="1"/>
              <a:t>endovenoso</a:t>
            </a:r>
            <a:r>
              <a:rPr lang="en-US" dirty="0"/>
              <a:t>  </a:t>
            </a:r>
            <a:r>
              <a:rPr lang="en-US" dirty="0" err="1"/>
              <a:t>delle</a:t>
            </a:r>
            <a:r>
              <a:rPr lang="en-US" dirty="0"/>
              <a:t> ABSSSI. </a:t>
            </a:r>
          </a:p>
          <a:p>
            <a:pPr algn="just"/>
            <a:endParaRPr lang="en-US" dirty="0"/>
          </a:p>
          <a:p>
            <a:pPr algn="just">
              <a:buFont typeface="Wingdings" pitchFamily="2" charset="2"/>
              <a:buChar char="Ø"/>
            </a:pPr>
            <a:r>
              <a:rPr lang="en-US" dirty="0"/>
              <a:t> </a:t>
            </a:r>
            <a:r>
              <a:rPr lang="en-US" dirty="0" err="1"/>
              <a:t>Vantaggi</a:t>
            </a:r>
            <a:r>
              <a:rPr lang="en-US" dirty="0"/>
              <a:t>:  </a:t>
            </a:r>
          </a:p>
          <a:p>
            <a:pPr algn="just">
              <a:buFont typeface="Wingdings" pitchFamily="2" charset="2"/>
              <a:buChar char="Ø"/>
            </a:pPr>
            <a:endParaRPr lang="en-US" dirty="0"/>
          </a:p>
          <a:p>
            <a:pPr lvl="1" algn="just">
              <a:buFont typeface="Wingdings" pitchFamily="2" charset="2"/>
              <a:buChar char="v"/>
            </a:pPr>
            <a:r>
              <a:rPr lang="en-US" dirty="0" err="1"/>
              <a:t>ampio</a:t>
            </a:r>
            <a:r>
              <a:rPr lang="en-US" dirty="0"/>
              <a:t> </a:t>
            </a:r>
            <a:r>
              <a:rPr lang="en-US" dirty="0" err="1"/>
              <a:t>spettro</a:t>
            </a:r>
            <a:r>
              <a:rPr lang="en-US" dirty="0"/>
              <a:t> </a:t>
            </a:r>
            <a:r>
              <a:rPr lang="en-US" dirty="0" err="1"/>
              <a:t>antibatterico</a:t>
            </a:r>
            <a:r>
              <a:rPr lang="en-US" dirty="0"/>
              <a:t>, </a:t>
            </a:r>
            <a:r>
              <a:rPr lang="en-US" dirty="0" err="1"/>
              <a:t>comprende</a:t>
            </a:r>
            <a:r>
              <a:rPr lang="en-US" dirty="0"/>
              <a:t> le </a:t>
            </a:r>
            <a:r>
              <a:rPr lang="en-US" dirty="0" err="1"/>
              <a:t>infezioni</a:t>
            </a:r>
            <a:r>
              <a:rPr lang="en-US" dirty="0"/>
              <a:t> </a:t>
            </a:r>
            <a:r>
              <a:rPr lang="en-US" dirty="0" err="1"/>
              <a:t>da</a:t>
            </a:r>
            <a:r>
              <a:rPr lang="en-US" dirty="0"/>
              <a:t> MRSA e </a:t>
            </a:r>
            <a:r>
              <a:rPr lang="en-US" dirty="0" err="1"/>
              <a:t>alcuni</a:t>
            </a:r>
            <a:r>
              <a:rPr lang="en-US" dirty="0"/>
              <a:t> </a:t>
            </a:r>
            <a:r>
              <a:rPr lang="en-US" dirty="0" err="1"/>
              <a:t>ceppi</a:t>
            </a:r>
            <a:r>
              <a:rPr lang="en-US" dirty="0"/>
              <a:t> Gram </a:t>
            </a:r>
            <a:r>
              <a:rPr lang="en-US" dirty="0" err="1"/>
              <a:t>negativi</a:t>
            </a:r>
            <a:r>
              <a:rPr lang="en-US" dirty="0"/>
              <a:t> (N.B. non è </a:t>
            </a:r>
            <a:r>
              <a:rPr lang="en-US" dirty="0" err="1"/>
              <a:t>attiva</a:t>
            </a:r>
            <a:r>
              <a:rPr lang="en-US" dirty="0"/>
              <a:t> </a:t>
            </a:r>
            <a:r>
              <a:rPr lang="en-US" dirty="0" err="1"/>
              <a:t>su</a:t>
            </a:r>
            <a:r>
              <a:rPr lang="en-US" dirty="0"/>
              <a:t> Pseudomonas </a:t>
            </a:r>
            <a:r>
              <a:rPr lang="en-US" dirty="0" err="1"/>
              <a:t>aeruginosa</a:t>
            </a:r>
            <a:r>
              <a:rPr lang="en-US" dirty="0"/>
              <a:t>). </a:t>
            </a:r>
          </a:p>
          <a:p>
            <a:pPr lvl="1" algn="just">
              <a:buFont typeface="Wingdings" pitchFamily="2" charset="2"/>
              <a:buChar char="v"/>
            </a:pPr>
            <a:r>
              <a:rPr lang="en-US" dirty="0"/>
              <a:t>Non </a:t>
            </a:r>
            <a:r>
              <a:rPr lang="en-US" dirty="0" err="1"/>
              <a:t>inferiore</a:t>
            </a:r>
            <a:r>
              <a:rPr lang="en-US" dirty="0"/>
              <a:t> a </a:t>
            </a:r>
            <a:r>
              <a:rPr lang="en-US" dirty="0" err="1"/>
              <a:t>vancomicina+aztreonam</a:t>
            </a:r>
            <a:r>
              <a:rPr lang="en-US" dirty="0"/>
              <a:t> </a:t>
            </a:r>
            <a:r>
              <a:rPr lang="en-US" dirty="0" err="1"/>
              <a:t>nelle</a:t>
            </a:r>
            <a:r>
              <a:rPr lang="en-US" dirty="0"/>
              <a:t> ABSSSI in </a:t>
            </a:r>
            <a:r>
              <a:rPr lang="en-US" dirty="0" err="1"/>
              <a:t>paziente</a:t>
            </a:r>
            <a:r>
              <a:rPr lang="en-US" dirty="0"/>
              <a:t> </a:t>
            </a:r>
            <a:r>
              <a:rPr lang="en-US" dirty="0" err="1"/>
              <a:t>ospedalizzati</a:t>
            </a:r>
            <a:r>
              <a:rPr lang="en-US" dirty="0"/>
              <a:t>. </a:t>
            </a:r>
          </a:p>
          <a:p>
            <a:pPr lvl="1" algn="just">
              <a:buFont typeface="Wingdings" pitchFamily="2" charset="2"/>
              <a:buChar char="v"/>
            </a:pPr>
            <a:r>
              <a:rPr lang="en-US" dirty="0" err="1"/>
              <a:t>Bassa</a:t>
            </a:r>
            <a:r>
              <a:rPr lang="en-US" dirty="0"/>
              <a:t> </a:t>
            </a:r>
            <a:r>
              <a:rPr lang="en-US" dirty="0" err="1"/>
              <a:t>incidenza</a:t>
            </a:r>
            <a:r>
              <a:rPr lang="en-US" dirty="0"/>
              <a:t> </a:t>
            </a:r>
            <a:r>
              <a:rPr lang="en-US" dirty="0" err="1"/>
              <a:t>di</a:t>
            </a:r>
            <a:r>
              <a:rPr lang="en-US" dirty="0"/>
              <a:t> Clostridium </a:t>
            </a:r>
            <a:r>
              <a:rPr lang="en-US" dirty="0" err="1"/>
              <a:t>difficile</a:t>
            </a:r>
            <a:r>
              <a:rPr lang="en-US" dirty="0"/>
              <a:t> </a:t>
            </a:r>
            <a:r>
              <a:rPr lang="en-US" dirty="0" err="1"/>
              <a:t>durante</a:t>
            </a:r>
            <a:r>
              <a:rPr lang="en-US" dirty="0"/>
              <a:t> e </a:t>
            </a:r>
            <a:r>
              <a:rPr lang="en-US" dirty="0" err="1"/>
              <a:t>dopo</a:t>
            </a:r>
            <a:r>
              <a:rPr lang="en-US" dirty="0"/>
              <a:t> </a:t>
            </a:r>
            <a:r>
              <a:rPr lang="en-US" dirty="0" err="1"/>
              <a:t>il</a:t>
            </a:r>
            <a:r>
              <a:rPr lang="en-US" dirty="0"/>
              <a:t> </a:t>
            </a:r>
            <a:r>
              <a:rPr lang="en-US" dirty="0" err="1"/>
              <a:t>trattamento</a:t>
            </a:r>
            <a:r>
              <a:rPr lang="en-US" dirty="0"/>
              <a:t>.</a:t>
            </a:r>
          </a:p>
          <a:p>
            <a:pPr lvl="1" algn="just">
              <a:buFont typeface="Wingdings" pitchFamily="2" charset="2"/>
              <a:buChar char="v"/>
            </a:pPr>
            <a:r>
              <a:rPr lang="en-US" dirty="0"/>
              <a:t>Basso </a:t>
            </a:r>
            <a:r>
              <a:rPr lang="en-US" dirty="0" err="1"/>
              <a:t>potenziale</a:t>
            </a:r>
            <a:r>
              <a:rPr lang="en-US" dirty="0"/>
              <a:t> </a:t>
            </a:r>
            <a:r>
              <a:rPr lang="en-US" dirty="0" err="1"/>
              <a:t>di</a:t>
            </a:r>
            <a:r>
              <a:rPr lang="en-US" dirty="0"/>
              <a:t> </a:t>
            </a:r>
            <a:r>
              <a:rPr lang="en-US" dirty="0" err="1"/>
              <a:t>induzione</a:t>
            </a:r>
            <a:r>
              <a:rPr lang="en-US" dirty="0"/>
              <a:t> </a:t>
            </a:r>
            <a:r>
              <a:rPr lang="en-US" dirty="0" err="1"/>
              <a:t>di</a:t>
            </a:r>
            <a:r>
              <a:rPr lang="en-US" dirty="0"/>
              <a:t> </a:t>
            </a:r>
            <a:r>
              <a:rPr lang="en-US" dirty="0" err="1"/>
              <a:t>resistenze</a:t>
            </a:r>
            <a:r>
              <a:rPr lang="en-US" dirty="0"/>
              <a:t>. </a:t>
            </a:r>
          </a:p>
          <a:p>
            <a:pPr algn="just">
              <a:buFont typeface="Wingdings" pitchFamily="2" charset="2"/>
              <a:buChar char="Ø"/>
            </a:pPr>
            <a:endParaRPr lang="en-US" dirty="0"/>
          </a:p>
          <a:p>
            <a:pPr algn="just">
              <a:buFont typeface="Wingdings" pitchFamily="2" charset="2"/>
              <a:buChar char="Ø"/>
            </a:pPr>
            <a:r>
              <a:rPr lang="en-US" dirty="0"/>
              <a:t> </a:t>
            </a:r>
            <a:r>
              <a:rPr lang="en-US" dirty="0" err="1"/>
              <a:t>Svantaggi</a:t>
            </a:r>
            <a:r>
              <a:rPr lang="en-US" dirty="0"/>
              <a:t>: </a:t>
            </a:r>
          </a:p>
          <a:p>
            <a:pPr algn="just">
              <a:buFont typeface="Wingdings" pitchFamily="2" charset="2"/>
              <a:buChar char="Ø"/>
            </a:pPr>
            <a:endParaRPr lang="en-US" dirty="0"/>
          </a:p>
          <a:p>
            <a:pPr lvl="1" algn="just">
              <a:buFont typeface="Wingdings" pitchFamily="2" charset="2"/>
              <a:buChar char="v"/>
            </a:pPr>
            <a:r>
              <a:rPr lang="en-US" dirty="0"/>
              <a:t>non vi è </a:t>
            </a:r>
            <a:r>
              <a:rPr lang="en-US" dirty="0" err="1"/>
              <a:t>formulazione</a:t>
            </a:r>
            <a:r>
              <a:rPr lang="en-US" dirty="0"/>
              <a:t> </a:t>
            </a:r>
            <a:r>
              <a:rPr lang="en-US" dirty="0" err="1"/>
              <a:t>orale</a:t>
            </a:r>
            <a:r>
              <a:rPr lang="en-US" dirty="0"/>
              <a:t> </a:t>
            </a:r>
            <a:r>
              <a:rPr lang="en-US" dirty="0" err="1"/>
              <a:t>disponibile</a:t>
            </a:r>
            <a:r>
              <a:rPr lang="en-US" dirty="0"/>
              <a:t>. </a:t>
            </a:r>
          </a:p>
          <a:p>
            <a:pPr algn="just"/>
            <a:endParaRPr lang="it-IT" dirty="0"/>
          </a:p>
        </p:txBody>
      </p:sp>
    </p:spTree>
    <p:extLst>
      <p:ext uri="{BB962C8B-B14F-4D97-AF65-F5344CB8AC3E}">
        <p14:creationId xmlns:p14="http://schemas.microsoft.com/office/powerpoint/2010/main" val="1695696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EAA1294-C2CE-A242-94BD-A5DCD51E18F1}"/>
              </a:ext>
            </a:extLst>
          </p:cNvPr>
          <p:cNvSpPr txBox="1"/>
          <p:nvPr/>
        </p:nvSpPr>
        <p:spPr>
          <a:xfrm>
            <a:off x="4125140" y="1295175"/>
            <a:ext cx="3941720" cy="369332"/>
          </a:xfrm>
          <a:prstGeom prst="rect">
            <a:avLst/>
          </a:prstGeom>
          <a:noFill/>
        </p:spPr>
        <p:txBody>
          <a:bodyPr wrap="none" rtlCol="0">
            <a:spAutoFit/>
          </a:bodyPr>
          <a:lstStyle/>
          <a:p>
            <a:r>
              <a:rPr lang="it-IT" b="1" dirty="0">
                <a:solidFill>
                  <a:srgbClr val="7030A0"/>
                </a:solidFill>
              </a:rPr>
              <a:t>Opzioni terapeutiche: </a:t>
            </a:r>
            <a:r>
              <a:rPr lang="it-IT" b="1" dirty="0" err="1">
                <a:solidFill>
                  <a:srgbClr val="7030A0"/>
                </a:solidFill>
              </a:rPr>
              <a:t>Lipopeptidi</a:t>
            </a:r>
            <a:r>
              <a:rPr lang="it-IT" b="1" dirty="0">
                <a:solidFill>
                  <a:srgbClr val="7030A0"/>
                </a:solidFill>
              </a:rPr>
              <a:t> ciclici</a:t>
            </a:r>
          </a:p>
        </p:txBody>
      </p:sp>
      <p:sp>
        <p:nvSpPr>
          <p:cNvPr id="2" name="Rettangolo 1">
            <a:extLst>
              <a:ext uri="{FF2B5EF4-FFF2-40B4-BE49-F238E27FC236}">
                <a16:creationId xmlns:a16="http://schemas.microsoft.com/office/drawing/2014/main" id="{DE661E00-53F1-AB1A-0254-1F0EB2BADAAF}"/>
              </a:ext>
            </a:extLst>
          </p:cNvPr>
          <p:cNvSpPr/>
          <p:nvPr/>
        </p:nvSpPr>
        <p:spPr>
          <a:xfrm>
            <a:off x="785785" y="2303611"/>
            <a:ext cx="10913844" cy="3139321"/>
          </a:xfrm>
          <a:prstGeom prst="rect">
            <a:avLst/>
          </a:prstGeom>
        </p:spPr>
        <p:txBody>
          <a:bodyPr wrap="square">
            <a:spAutoFit/>
          </a:bodyPr>
          <a:lstStyle/>
          <a:p>
            <a:pPr algn="just"/>
            <a:r>
              <a:rPr lang="en-US" dirty="0"/>
              <a:t>La </a:t>
            </a:r>
            <a:r>
              <a:rPr lang="en-US" b="1" dirty="0"/>
              <a:t>DAPTOMICINA</a:t>
            </a:r>
            <a:r>
              <a:rPr lang="en-US" dirty="0"/>
              <a:t> è </a:t>
            </a:r>
            <a:r>
              <a:rPr lang="en-US" dirty="0" err="1"/>
              <a:t>una</a:t>
            </a:r>
            <a:r>
              <a:rPr lang="en-US" dirty="0"/>
              <a:t> </a:t>
            </a:r>
            <a:r>
              <a:rPr lang="en-US" dirty="0" err="1"/>
              <a:t>opzione</a:t>
            </a:r>
            <a:r>
              <a:rPr lang="en-US" dirty="0"/>
              <a:t> </a:t>
            </a:r>
            <a:r>
              <a:rPr lang="en-US" dirty="0" err="1"/>
              <a:t>possibile</a:t>
            </a:r>
            <a:r>
              <a:rPr lang="en-US" dirty="0"/>
              <a:t> per </a:t>
            </a:r>
            <a:r>
              <a:rPr lang="en-US" dirty="0" err="1"/>
              <a:t>il</a:t>
            </a:r>
            <a:r>
              <a:rPr lang="en-US" dirty="0"/>
              <a:t> </a:t>
            </a:r>
            <a:r>
              <a:rPr lang="en-US" dirty="0" err="1"/>
              <a:t>trattamento</a:t>
            </a:r>
            <a:r>
              <a:rPr lang="en-US" dirty="0"/>
              <a:t> </a:t>
            </a:r>
            <a:r>
              <a:rPr lang="en-US" dirty="0" err="1"/>
              <a:t>empirico</a:t>
            </a:r>
            <a:r>
              <a:rPr lang="en-US" dirty="0"/>
              <a:t> </a:t>
            </a:r>
            <a:r>
              <a:rPr lang="en-US" dirty="0" err="1"/>
              <a:t>endovenoso</a:t>
            </a:r>
            <a:r>
              <a:rPr lang="en-US" dirty="0"/>
              <a:t>  </a:t>
            </a:r>
            <a:r>
              <a:rPr lang="en-US" dirty="0" err="1"/>
              <a:t>delle</a:t>
            </a:r>
            <a:r>
              <a:rPr lang="en-US" dirty="0"/>
              <a:t> ABSSSI. </a:t>
            </a:r>
          </a:p>
          <a:p>
            <a:pPr algn="just"/>
            <a:endParaRPr lang="en-US" dirty="0"/>
          </a:p>
          <a:p>
            <a:pPr algn="just">
              <a:buFont typeface="Wingdings" pitchFamily="2" charset="2"/>
              <a:buChar char="Ø"/>
            </a:pPr>
            <a:r>
              <a:rPr lang="en-US" dirty="0"/>
              <a:t> </a:t>
            </a:r>
            <a:r>
              <a:rPr lang="en-US" dirty="0" err="1"/>
              <a:t>Vantaggi</a:t>
            </a:r>
            <a:r>
              <a:rPr lang="en-US" dirty="0"/>
              <a:t>:  </a:t>
            </a:r>
          </a:p>
          <a:p>
            <a:pPr algn="just">
              <a:buFont typeface="Wingdings" pitchFamily="2" charset="2"/>
              <a:buChar char="Ø"/>
            </a:pPr>
            <a:endParaRPr lang="en-US" dirty="0"/>
          </a:p>
          <a:p>
            <a:pPr lvl="1" algn="just">
              <a:buFont typeface="Wingdings" pitchFamily="2" charset="2"/>
              <a:buChar char="v"/>
            </a:pPr>
            <a:r>
              <a:rPr lang="en-US" dirty="0" err="1"/>
              <a:t>Unica</a:t>
            </a:r>
            <a:r>
              <a:rPr lang="en-US" dirty="0"/>
              <a:t> </a:t>
            </a:r>
            <a:r>
              <a:rPr lang="en-US" dirty="0" err="1"/>
              <a:t>somministrazione</a:t>
            </a:r>
            <a:r>
              <a:rPr lang="en-US" dirty="0"/>
              <a:t> </a:t>
            </a:r>
            <a:r>
              <a:rPr lang="en-US" dirty="0" err="1"/>
              <a:t>giornaliera</a:t>
            </a:r>
            <a:endParaRPr lang="en-US" dirty="0"/>
          </a:p>
          <a:p>
            <a:pPr lvl="1" algn="just">
              <a:buFont typeface="Wingdings" pitchFamily="2" charset="2"/>
              <a:buChar char="v"/>
            </a:pPr>
            <a:r>
              <a:rPr lang="en-US" dirty="0" err="1"/>
              <a:t>ampio</a:t>
            </a:r>
            <a:r>
              <a:rPr lang="en-US" dirty="0"/>
              <a:t> </a:t>
            </a:r>
            <a:r>
              <a:rPr lang="en-US" dirty="0" err="1"/>
              <a:t>spettro</a:t>
            </a:r>
            <a:r>
              <a:rPr lang="en-US" dirty="0"/>
              <a:t> </a:t>
            </a:r>
            <a:r>
              <a:rPr lang="en-US" dirty="0" err="1"/>
              <a:t>antibatterico</a:t>
            </a:r>
            <a:r>
              <a:rPr lang="en-US" dirty="0"/>
              <a:t>, </a:t>
            </a:r>
            <a:r>
              <a:rPr lang="en-US" dirty="0" err="1"/>
              <a:t>comprende</a:t>
            </a:r>
            <a:r>
              <a:rPr lang="en-US" dirty="0"/>
              <a:t> le </a:t>
            </a:r>
            <a:r>
              <a:rPr lang="en-US" dirty="0" err="1"/>
              <a:t>infezioni</a:t>
            </a:r>
            <a:r>
              <a:rPr lang="en-US" dirty="0"/>
              <a:t> </a:t>
            </a:r>
            <a:r>
              <a:rPr lang="en-US" dirty="0" err="1"/>
              <a:t>da</a:t>
            </a:r>
            <a:r>
              <a:rPr lang="en-US" dirty="0"/>
              <a:t> MRSA e </a:t>
            </a:r>
            <a:r>
              <a:rPr lang="en-US" dirty="0" err="1"/>
              <a:t>ceppi</a:t>
            </a:r>
            <a:r>
              <a:rPr lang="en-US" dirty="0"/>
              <a:t> </a:t>
            </a:r>
            <a:r>
              <a:rPr lang="en-US" dirty="0" err="1"/>
              <a:t>resistenti</a:t>
            </a:r>
            <a:r>
              <a:rPr lang="en-US" dirty="0"/>
              <a:t> </a:t>
            </a:r>
            <a:r>
              <a:rPr lang="en-US" dirty="0" err="1"/>
              <a:t>alla</a:t>
            </a:r>
            <a:r>
              <a:rPr lang="en-US" dirty="0"/>
              <a:t> </a:t>
            </a:r>
            <a:r>
              <a:rPr lang="en-US" dirty="0" err="1"/>
              <a:t>vancomicina</a:t>
            </a:r>
            <a:endParaRPr lang="en-US" dirty="0"/>
          </a:p>
          <a:p>
            <a:pPr algn="just">
              <a:buFont typeface="Wingdings" pitchFamily="2" charset="2"/>
              <a:buChar char="Ø"/>
            </a:pPr>
            <a:endParaRPr lang="en-US" dirty="0"/>
          </a:p>
          <a:p>
            <a:pPr algn="just">
              <a:buFont typeface="Wingdings" pitchFamily="2" charset="2"/>
              <a:buChar char="Ø"/>
            </a:pPr>
            <a:r>
              <a:rPr lang="en-US" dirty="0"/>
              <a:t> </a:t>
            </a:r>
            <a:r>
              <a:rPr lang="en-US" dirty="0" err="1"/>
              <a:t>Svantaggi</a:t>
            </a:r>
            <a:r>
              <a:rPr lang="en-US" dirty="0"/>
              <a:t>: </a:t>
            </a:r>
          </a:p>
          <a:p>
            <a:pPr algn="just">
              <a:buFont typeface="Wingdings" pitchFamily="2" charset="2"/>
              <a:buChar char="Ø"/>
            </a:pPr>
            <a:endParaRPr lang="en-US" dirty="0"/>
          </a:p>
          <a:p>
            <a:pPr lvl="1" algn="just">
              <a:buFont typeface="Wingdings" pitchFamily="2" charset="2"/>
              <a:buChar char="v"/>
            </a:pPr>
            <a:r>
              <a:rPr lang="en-US" dirty="0"/>
              <a:t>non vi è </a:t>
            </a:r>
            <a:r>
              <a:rPr lang="en-US" dirty="0" err="1"/>
              <a:t>formulazione</a:t>
            </a:r>
            <a:r>
              <a:rPr lang="en-US" dirty="0"/>
              <a:t> </a:t>
            </a:r>
            <a:r>
              <a:rPr lang="en-US" dirty="0" err="1"/>
              <a:t>orale</a:t>
            </a:r>
            <a:endParaRPr lang="en-US" dirty="0"/>
          </a:p>
          <a:p>
            <a:pPr lvl="1" algn="just">
              <a:buFont typeface="Wingdings" pitchFamily="2" charset="2"/>
              <a:buChar char="v"/>
            </a:pPr>
            <a:r>
              <a:rPr lang="en-US" dirty="0" err="1"/>
              <a:t>Miotossicità</a:t>
            </a:r>
            <a:endParaRPr lang="en-US" dirty="0"/>
          </a:p>
        </p:txBody>
      </p:sp>
    </p:spTree>
    <p:extLst>
      <p:ext uri="{BB962C8B-B14F-4D97-AF65-F5344CB8AC3E}">
        <p14:creationId xmlns:p14="http://schemas.microsoft.com/office/powerpoint/2010/main" val="1561754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63BA2DD1-6F96-AFD2-26C6-9B2074D22960}"/>
              </a:ext>
            </a:extLst>
          </p:cNvPr>
          <p:cNvSpPr/>
          <p:nvPr/>
        </p:nvSpPr>
        <p:spPr>
          <a:xfrm>
            <a:off x="780183" y="2303611"/>
            <a:ext cx="10626031" cy="3970318"/>
          </a:xfrm>
          <a:prstGeom prst="rect">
            <a:avLst/>
          </a:prstGeom>
        </p:spPr>
        <p:txBody>
          <a:bodyPr wrap="square">
            <a:spAutoFit/>
          </a:bodyPr>
          <a:lstStyle/>
          <a:p>
            <a:pPr algn="just"/>
            <a:r>
              <a:rPr lang="en-US" dirty="0"/>
              <a:t>I </a:t>
            </a:r>
            <a:r>
              <a:rPr lang="en-US" b="1" dirty="0"/>
              <a:t>FLUOROCHINOLONI</a:t>
            </a:r>
            <a:r>
              <a:rPr lang="en-US" dirty="0"/>
              <a:t> come </a:t>
            </a:r>
            <a:r>
              <a:rPr lang="en-US" dirty="0" err="1"/>
              <a:t>ciprofloxacina</a:t>
            </a:r>
            <a:r>
              <a:rPr lang="en-US" dirty="0"/>
              <a:t>, </a:t>
            </a:r>
            <a:r>
              <a:rPr lang="en-US" dirty="0" err="1"/>
              <a:t>levofloxacina</a:t>
            </a:r>
            <a:r>
              <a:rPr lang="en-US" dirty="0"/>
              <a:t>, </a:t>
            </a:r>
            <a:r>
              <a:rPr lang="en-US" dirty="0" err="1"/>
              <a:t>moxifloxacina</a:t>
            </a:r>
            <a:r>
              <a:rPr lang="en-US" dirty="0"/>
              <a:t> non </a:t>
            </a:r>
            <a:r>
              <a:rPr lang="en-US" dirty="0" err="1"/>
              <a:t>sono</a:t>
            </a:r>
            <a:r>
              <a:rPr lang="en-US" dirty="0"/>
              <a:t> </a:t>
            </a:r>
            <a:r>
              <a:rPr lang="en-US" dirty="0" err="1"/>
              <a:t>molecole</a:t>
            </a:r>
            <a:r>
              <a:rPr lang="en-US" dirty="0"/>
              <a:t> </a:t>
            </a:r>
            <a:r>
              <a:rPr lang="en-US" dirty="0" err="1"/>
              <a:t>consigliate</a:t>
            </a:r>
            <a:r>
              <a:rPr lang="en-US" dirty="0"/>
              <a:t> come prima </a:t>
            </a:r>
            <a:r>
              <a:rPr lang="en-US" dirty="0" err="1"/>
              <a:t>linea</a:t>
            </a:r>
            <a:r>
              <a:rPr lang="en-US" dirty="0"/>
              <a:t> per </a:t>
            </a:r>
            <a:r>
              <a:rPr lang="en-US" dirty="0" err="1"/>
              <a:t>il</a:t>
            </a:r>
            <a:r>
              <a:rPr lang="en-US" dirty="0"/>
              <a:t> </a:t>
            </a:r>
            <a:r>
              <a:rPr lang="en-US" dirty="0" err="1"/>
              <a:t>trattamento</a:t>
            </a:r>
            <a:r>
              <a:rPr lang="en-US" dirty="0"/>
              <a:t> </a:t>
            </a:r>
            <a:r>
              <a:rPr lang="en-US" dirty="0" err="1"/>
              <a:t>delle</a:t>
            </a:r>
            <a:r>
              <a:rPr lang="en-US" dirty="0"/>
              <a:t> ABSSSI a </a:t>
            </a:r>
            <a:r>
              <a:rPr lang="en-US" dirty="0" err="1"/>
              <a:t>causa</a:t>
            </a:r>
            <a:r>
              <a:rPr lang="en-US" dirty="0"/>
              <a:t> </a:t>
            </a:r>
            <a:r>
              <a:rPr lang="en-US" dirty="0" err="1"/>
              <a:t>di</a:t>
            </a:r>
            <a:r>
              <a:rPr lang="en-US" dirty="0"/>
              <a:t>  </a:t>
            </a:r>
            <a:r>
              <a:rPr lang="en-US" dirty="0" err="1"/>
              <a:t>scarssa</a:t>
            </a:r>
            <a:r>
              <a:rPr lang="en-US" dirty="0"/>
              <a:t> </a:t>
            </a:r>
            <a:r>
              <a:rPr lang="en-US" dirty="0" err="1"/>
              <a:t>attività</a:t>
            </a:r>
            <a:r>
              <a:rPr lang="en-US" dirty="0"/>
              <a:t> </a:t>
            </a:r>
            <a:r>
              <a:rPr lang="it-IT" dirty="0"/>
              <a:t>su MRSA e l’alto tasso  di resistenze</a:t>
            </a:r>
          </a:p>
          <a:p>
            <a:pPr algn="just"/>
            <a:endParaRPr lang="en-US" dirty="0"/>
          </a:p>
          <a:p>
            <a:pPr algn="just"/>
            <a:r>
              <a:rPr lang="en-US" dirty="0" err="1"/>
              <a:t>Una</a:t>
            </a:r>
            <a:r>
              <a:rPr lang="en-US" dirty="0"/>
              <a:t> </a:t>
            </a:r>
            <a:r>
              <a:rPr lang="en-US" dirty="0" err="1"/>
              <a:t>possibile</a:t>
            </a:r>
            <a:r>
              <a:rPr lang="en-US" dirty="0"/>
              <a:t> </a:t>
            </a:r>
            <a:r>
              <a:rPr lang="en-US" dirty="0" err="1"/>
              <a:t>terapia</a:t>
            </a:r>
            <a:r>
              <a:rPr lang="en-US" dirty="0"/>
              <a:t> </a:t>
            </a:r>
            <a:r>
              <a:rPr lang="en-US" dirty="0" err="1"/>
              <a:t>potrebbe</a:t>
            </a:r>
            <a:r>
              <a:rPr lang="en-US" dirty="0"/>
              <a:t> </a:t>
            </a:r>
            <a:r>
              <a:rPr lang="en-US" dirty="0" err="1"/>
              <a:t>essere</a:t>
            </a:r>
            <a:r>
              <a:rPr lang="en-US" dirty="0"/>
              <a:t> la </a:t>
            </a:r>
            <a:r>
              <a:rPr lang="en-US" b="1" u="sng" dirty="0" err="1"/>
              <a:t>delafloxacina</a:t>
            </a:r>
            <a:endParaRPr lang="en-US" b="1" u="sng" dirty="0"/>
          </a:p>
          <a:p>
            <a:pPr algn="just"/>
            <a:endParaRPr lang="en-US" dirty="0"/>
          </a:p>
          <a:p>
            <a:pPr algn="just">
              <a:buFont typeface="Wingdings" pitchFamily="2" charset="2"/>
              <a:buChar char="Ø"/>
            </a:pPr>
            <a:r>
              <a:rPr lang="en-US" dirty="0"/>
              <a:t> </a:t>
            </a:r>
            <a:r>
              <a:rPr lang="en-US" dirty="0" err="1"/>
              <a:t>Vantaggi</a:t>
            </a:r>
            <a:r>
              <a:rPr lang="en-US" dirty="0"/>
              <a:t>:  </a:t>
            </a:r>
          </a:p>
          <a:p>
            <a:pPr lvl="1" algn="just">
              <a:buFont typeface="Wingdings" pitchFamily="2" charset="2"/>
              <a:buChar char="v"/>
            </a:pPr>
            <a:r>
              <a:rPr lang="en-US" dirty="0"/>
              <a:t> </a:t>
            </a:r>
            <a:r>
              <a:rPr lang="en-US" dirty="0" err="1"/>
              <a:t>ampio</a:t>
            </a:r>
            <a:r>
              <a:rPr lang="en-US" dirty="0"/>
              <a:t> </a:t>
            </a:r>
            <a:r>
              <a:rPr lang="en-US" dirty="0" err="1"/>
              <a:t>spettro</a:t>
            </a:r>
            <a:r>
              <a:rPr lang="en-US" dirty="0"/>
              <a:t> con </a:t>
            </a:r>
            <a:r>
              <a:rPr lang="en-US" dirty="0" err="1"/>
              <a:t>possibilità</a:t>
            </a:r>
            <a:r>
              <a:rPr lang="en-US" dirty="0"/>
              <a:t> </a:t>
            </a:r>
            <a:r>
              <a:rPr lang="en-US" dirty="0" err="1"/>
              <a:t>di</a:t>
            </a:r>
            <a:r>
              <a:rPr lang="en-US" dirty="0"/>
              <a:t> </a:t>
            </a:r>
            <a:r>
              <a:rPr lang="en-US" dirty="0" err="1"/>
              <a:t>uso</a:t>
            </a:r>
            <a:r>
              <a:rPr lang="en-US" dirty="0"/>
              <a:t> in </a:t>
            </a:r>
            <a:r>
              <a:rPr lang="en-US" dirty="0" err="1"/>
              <a:t>monoterpia</a:t>
            </a:r>
            <a:r>
              <a:rPr lang="en-US" dirty="0"/>
              <a:t> per </a:t>
            </a:r>
            <a:r>
              <a:rPr lang="en-US" dirty="0" err="1"/>
              <a:t>attività</a:t>
            </a:r>
            <a:r>
              <a:rPr lang="en-US" dirty="0"/>
              <a:t> </a:t>
            </a:r>
            <a:r>
              <a:rPr lang="en-US" dirty="0" err="1"/>
              <a:t>su</a:t>
            </a:r>
            <a:r>
              <a:rPr lang="en-US" dirty="0"/>
              <a:t> MRSA e </a:t>
            </a:r>
            <a:r>
              <a:rPr lang="en-US" dirty="0" err="1"/>
              <a:t>alcuni</a:t>
            </a:r>
            <a:r>
              <a:rPr lang="en-US" dirty="0"/>
              <a:t> Gram </a:t>
            </a:r>
            <a:r>
              <a:rPr lang="en-US" dirty="0" err="1"/>
              <a:t>negativi</a:t>
            </a:r>
            <a:r>
              <a:rPr lang="en-US" dirty="0"/>
              <a:t> </a:t>
            </a:r>
          </a:p>
          <a:p>
            <a:pPr lvl="1" algn="just">
              <a:buFont typeface="Wingdings" pitchFamily="2" charset="2"/>
              <a:buChar char="v"/>
            </a:pPr>
            <a:r>
              <a:rPr lang="en-US" dirty="0" err="1"/>
              <a:t>Somministrazione</a:t>
            </a:r>
            <a:r>
              <a:rPr lang="en-US" dirty="0"/>
              <a:t> IV e </a:t>
            </a:r>
            <a:r>
              <a:rPr lang="en-US" dirty="0" err="1"/>
              <a:t>orale</a:t>
            </a:r>
            <a:endParaRPr lang="en-US" dirty="0"/>
          </a:p>
          <a:p>
            <a:pPr lvl="1" algn="just">
              <a:buFont typeface="Wingdings" pitchFamily="2" charset="2"/>
              <a:buChar char="v"/>
            </a:pPr>
            <a:r>
              <a:rPr lang="en-US" dirty="0"/>
              <a:t> Non </a:t>
            </a:r>
            <a:r>
              <a:rPr lang="en-US" dirty="0" err="1"/>
              <a:t>interazioni</a:t>
            </a:r>
            <a:r>
              <a:rPr lang="en-US" dirty="0"/>
              <a:t> </a:t>
            </a:r>
            <a:r>
              <a:rPr lang="en-US" dirty="0" err="1"/>
              <a:t>farmacologiche</a:t>
            </a:r>
            <a:r>
              <a:rPr lang="en-US" dirty="0"/>
              <a:t> </a:t>
            </a:r>
          </a:p>
          <a:p>
            <a:pPr lvl="1" algn="just">
              <a:buFont typeface="Wingdings" pitchFamily="2" charset="2"/>
              <a:buChar char="v"/>
            </a:pPr>
            <a:r>
              <a:rPr lang="en-US" dirty="0"/>
              <a:t> Non </a:t>
            </a:r>
            <a:r>
              <a:rPr lang="en-US" dirty="0" err="1"/>
              <a:t>evidenza</a:t>
            </a:r>
            <a:r>
              <a:rPr lang="en-US" dirty="0"/>
              <a:t> </a:t>
            </a:r>
            <a:r>
              <a:rPr lang="en-US" dirty="0" err="1"/>
              <a:t>di</a:t>
            </a:r>
            <a:r>
              <a:rPr lang="en-US" dirty="0"/>
              <a:t> </a:t>
            </a:r>
            <a:r>
              <a:rPr lang="en-US" dirty="0" err="1"/>
              <a:t>prolungamento</a:t>
            </a:r>
            <a:r>
              <a:rPr lang="en-US" dirty="0"/>
              <a:t> del </a:t>
            </a:r>
            <a:r>
              <a:rPr lang="en-US" dirty="0" err="1"/>
              <a:t>QTc</a:t>
            </a:r>
            <a:endParaRPr lang="en-US" dirty="0"/>
          </a:p>
          <a:p>
            <a:pPr algn="just">
              <a:buFont typeface="Wingdings" pitchFamily="2" charset="2"/>
              <a:buChar char="Ø"/>
            </a:pPr>
            <a:endParaRPr lang="en-US" dirty="0"/>
          </a:p>
          <a:p>
            <a:pPr algn="just">
              <a:buFont typeface="Wingdings" pitchFamily="2" charset="2"/>
              <a:buChar char="Ø"/>
            </a:pPr>
            <a:r>
              <a:rPr lang="en-US" dirty="0"/>
              <a:t> </a:t>
            </a:r>
            <a:r>
              <a:rPr lang="en-US" dirty="0" err="1"/>
              <a:t>Svantaggi</a:t>
            </a:r>
            <a:r>
              <a:rPr lang="en-US" dirty="0"/>
              <a:t>: </a:t>
            </a:r>
          </a:p>
          <a:p>
            <a:pPr algn="just">
              <a:buFont typeface="Wingdings" pitchFamily="2" charset="2"/>
              <a:buChar char="Ø"/>
            </a:pPr>
            <a:endParaRPr lang="en-US" dirty="0"/>
          </a:p>
          <a:p>
            <a:pPr lvl="1" algn="just">
              <a:buFont typeface="Wingdings" pitchFamily="2" charset="2"/>
              <a:buChar char="v"/>
            </a:pPr>
            <a:r>
              <a:rPr lang="en-US" dirty="0"/>
              <a:t>Non vi </a:t>
            </a:r>
            <a:r>
              <a:rPr lang="en-US" dirty="0" err="1"/>
              <a:t>sono</a:t>
            </a:r>
            <a:r>
              <a:rPr lang="en-US" dirty="0"/>
              <a:t> </a:t>
            </a:r>
            <a:r>
              <a:rPr lang="en-US" dirty="0" err="1"/>
              <a:t>dati</a:t>
            </a:r>
            <a:r>
              <a:rPr lang="en-US" dirty="0"/>
              <a:t> </a:t>
            </a:r>
            <a:r>
              <a:rPr lang="en-US" dirty="0" err="1"/>
              <a:t>definitivi</a:t>
            </a:r>
            <a:r>
              <a:rPr lang="en-US" dirty="0"/>
              <a:t> </a:t>
            </a:r>
            <a:r>
              <a:rPr lang="en-US" dirty="0" err="1"/>
              <a:t>sulle</a:t>
            </a:r>
            <a:r>
              <a:rPr lang="en-US" dirty="0"/>
              <a:t> </a:t>
            </a:r>
            <a:r>
              <a:rPr lang="en-US" dirty="0" err="1"/>
              <a:t>possibili</a:t>
            </a:r>
            <a:r>
              <a:rPr lang="en-US" dirty="0"/>
              <a:t> </a:t>
            </a:r>
            <a:r>
              <a:rPr lang="en-US" dirty="0" err="1"/>
              <a:t>resistenze</a:t>
            </a:r>
            <a:r>
              <a:rPr lang="en-US" dirty="0"/>
              <a:t> </a:t>
            </a:r>
          </a:p>
        </p:txBody>
      </p:sp>
      <p:sp>
        <p:nvSpPr>
          <p:cNvPr id="3" name="CasellaDiTesto 2">
            <a:extLst>
              <a:ext uri="{FF2B5EF4-FFF2-40B4-BE49-F238E27FC236}">
                <a16:creationId xmlns:a16="http://schemas.microsoft.com/office/drawing/2014/main" id="{2EAA1294-C2CE-A242-94BD-A5DCD51E18F1}"/>
              </a:ext>
            </a:extLst>
          </p:cNvPr>
          <p:cNvSpPr txBox="1"/>
          <p:nvPr/>
        </p:nvSpPr>
        <p:spPr>
          <a:xfrm>
            <a:off x="4125140" y="1295175"/>
            <a:ext cx="3941720" cy="369332"/>
          </a:xfrm>
          <a:prstGeom prst="rect">
            <a:avLst/>
          </a:prstGeom>
          <a:noFill/>
        </p:spPr>
        <p:txBody>
          <a:bodyPr wrap="none" rtlCol="0">
            <a:spAutoFit/>
          </a:bodyPr>
          <a:lstStyle/>
          <a:p>
            <a:pPr algn="ctr"/>
            <a:r>
              <a:rPr lang="it-IT" b="1" dirty="0">
                <a:solidFill>
                  <a:srgbClr val="7030A0"/>
                </a:solidFill>
              </a:rPr>
              <a:t>Opzioni terapeutiche: </a:t>
            </a:r>
            <a:r>
              <a:rPr lang="it-IT" b="1" dirty="0" err="1">
                <a:solidFill>
                  <a:srgbClr val="7030A0"/>
                </a:solidFill>
              </a:rPr>
              <a:t>Fluorochinoloni</a:t>
            </a:r>
            <a:endParaRPr lang="it-IT" b="1" dirty="0">
              <a:solidFill>
                <a:srgbClr val="7030A0"/>
              </a:solidFill>
            </a:endParaRPr>
          </a:p>
        </p:txBody>
      </p:sp>
    </p:spTree>
    <p:extLst>
      <p:ext uri="{BB962C8B-B14F-4D97-AF65-F5344CB8AC3E}">
        <p14:creationId xmlns:p14="http://schemas.microsoft.com/office/powerpoint/2010/main" val="3275548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EAA1294-C2CE-A242-94BD-A5DCD51E18F1}"/>
              </a:ext>
            </a:extLst>
          </p:cNvPr>
          <p:cNvSpPr txBox="1"/>
          <p:nvPr/>
        </p:nvSpPr>
        <p:spPr>
          <a:xfrm>
            <a:off x="4369373" y="1295175"/>
            <a:ext cx="3453253" cy="369332"/>
          </a:xfrm>
          <a:prstGeom prst="rect">
            <a:avLst/>
          </a:prstGeom>
          <a:noFill/>
        </p:spPr>
        <p:txBody>
          <a:bodyPr wrap="none" rtlCol="0">
            <a:spAutoFit/>
          </a:bodyPr>
          <a:lstStyle/>
          <a:p>
            <a:pPr algn="ctr"/>
            <a:r>
              <a:rPr lang="it-IT" b="1" dirty="0">
                <a:solidFill>
                  <a:srgbClr val="7030A0"/>
                </a:solidFill>
              </a:rPr>
              <a:t>Opzioni terapeutiche: Glicopeptidi</a:t>
            </a:r>
          </a:p>
        </p:txBody>
      </p:sp>
      <p:sp>
        <p:nvSpPr>
          <p:cNvPr id="5" name="Rettangolo 4">
            <a:extLst>
              <a:ext uri="{FF2B5EF4-FFF2-40B4-BE49-F238E27FC236}">
                <a16:creationId xmlns:a16="http://schemas.microsoft.com/office/drawing/2014/main" id="{03CFFF0C-9A60-DAEE-7174-3CCDEE4ADD64}"/>
              </a:ext>
            </a:extLst>
          </p:cNvPr>
          <p:cNvSpPr/>
          <p:nvPr/>
        </p:nvSpPr>
        <p:spPr>
          <a:xfrm>
            <a:off x="780182" y="2303611"/>
            <a:ext cx="10626031" cy="3693319"/>
          </a:xfrm>
          <a:prstGeom prst="rect">
            <a:avLst/>
          </a:prstGeom>
        </p:spPr>
        <p:txBody>
          <a:bodyPr wrap="square">
            <a:spAutoFit/>
          </a:bodyPr>
          <a:lstStyle/>
          <a:p>
            <a:pPr algn="just"/>
            <a:r>
              <a:rPr lang="en-US" dirty="0"/>
              <a:t>La </a:t>
            </a:r>
            <a:r>
              <a:rPr lang="en-US" b="1" dirty="0"/>
              <a:t>VANCOMICINA</a:t>
            </a:r>
            <a:r>
              <a:rPr lang="en-US" dirty="0"/>
              <a:t>:</a:t>
            </a:r>
            <a:endParaRPr lang="it-IT" dirty="0"/>
          </a:p>
          <a:p>
            <a:pPr algn="just"/>
            <a:endParaRPr lang="en-US" dirty="0"/>
          </a:p>
          <a:p>
            <a:pPr algn="just">
              <a:buFont typeface="Wingdings" pitchFamily="2" charset="2"/>
              <a:buChar char="Ø"/>
            </a:pPr>
            <a:r>
              <a:rPr lang="en-US" dirty="0"/>
              <a:t> </a:t>
            </a:r>
            <a:r>
              <a:rPr lang="en-US" dirty="0" err="1"/>
              <a:t>Vantaggi</a:t>
            </a:r>
            <a:r>
              <a:rPr lang="en-US" dirty="0"/>
              <a:t>:  </a:t>
            </a:r>
          </a:p>
          <a:p>
            <a:pPr lvl="1" algn="just">
              <a:buFont typeface="Wingdings" pitchFamily="2" charset="2"/>
              <a:buChar char="v"/>
            </a:pPr>
            <a:r>
              <a:rPr lang="en-US" dirty="0"/>
              <a:t> </a:t>
            </a:r>
            <a:r>
              <a:rPr lang="en-US" dirty="0" err="1"/>
              <a:t>Attiva</a:t>
            </a:r>
            <a:r>
              <a:rPr lang="en-US" dirty="0"/>
              <a:t> </a:t>
            </a:r>
            <a:r>
              <a:rPr lang="en-US" dirty="0" err="1"/>
              <a:t>vs</a:t>
            </a:r>
            <a:r>
              <a:rPr lang="en-US" dirty="0"/>
              <a:t> MRSA</a:t>
            </a:r>
          </a:p>
          <a:p>
            <a:pPr lvl="1" algn="just">
              <a:buFont typeface="Wingdings" pitchFamily="2" charset="2"/>
              <a:buChar char="v"/>
            </a:pPr>
            <a:endParaRPr lang="en-US" dirty="0"/>
          </a:p>
          <a:p>
            <a:pPr lvl="1" algn="just">
              <a:buFont typeface="Wingdings" pitchFamily="2" charset="2"/>
              <a:buChar char="v"/>
            </a:pPr>
            <a:r>
              <a:rPr lang="en-US" dirty="0" err="1"/>
              <a:t>Somministrazione</a:t>
            </a:r>
            <a:r>
              <a:rPr lang="en-US" dirty="0"/>
              <a:t> IV e </a:t>
            </a:r>
            <a:r>
              <a:rPr lang="en-US" dirty="0" err="1"/>
              <a:t>orale</a:t>
            </a:r>
            <a:endParaRPr lang="en-US" dirty="0"/>
          </a:p>
          <a:p>
            <a:pPr lvl="1" algn="just">
              <a:buFont typeface="Wingdings" pitchFamily="2" charset="2"/>
              <a:buChar char="v"/>
            </a:pPr>
            <a:r>
              <a:rPr lang="en-US" dirty="0"/>
              <a:t> Non </a:t>
            </a:r>
            <a:r>
              <a:rPr lang="en-US" dirty="0" err="1"/>
              <a:t>interazioni</a:t>
            </a:r>
            <a:r>
              <a:rPr lang="en-US" dirty="0"/>
              <a:t> </a:t>
            </a:r>
            <a:r>
              <a:rPr lang="en-US" dirty="0" err="1"/>
              <a:t>farmacologiche</a:t>
            </a:r>
            <a:r>
              <a:rPr lang="en-US" dirty="0"/>
              <a:t> </a:t>
            </a:r>
          </a:p>
          <a:p>
            <a:pPr lvl="1" algn="just">
              <a:buFont typeface="Wingdings" pitchFamily="2" charset="2"/>
              <a:buChar char="v"/>
            </a:pPr>
            <a:r>
              <a:rPr lang="en-US" dirty="0"/>
              <a:t> Non </a:t>
            </a:r>
            <a:r>
              <a:rPr lang="en-US" dirty="0" err="1"/>
              <a:t>evidenza</a:t>
            </a:r>
            <a:r>
              <a:rPr lang="en-US" dirty="0"/>
              <a:t> </a:t>
            </a:r>
            <a:r>
              <a:rPr lang="en-US" dirty="0" err="1"/>
              <a:t>di</a:t>
            </a:r>
            <a:r>
              <a:rPr lang="en-US" dirty="0"/>
              <a:t> </a:t>
            </a:r>
            <a:r>
              <a:rPr lang="en-US" dirty="0" err="1"/>
              <a:t>prolungamento</a:t>
            </a:r>
            <a:r>
              <a:rPr lang="en-US" dirty="0"/>
              <a:t> del </a:t>
            </a:r>
            <a:r>
              <a:rPr lang="en-US" dirty="0" err="1"/>
              <a:t>QTc</a:t>
            </a:r>
            <a:endParaRPr lang="en-US" dirty="0"/>
          </a:p>
          <a:p>
            <a:pPr algn="just">
              <a:buFont typeface="Wingdings" pitchFamily="2" charset="2"/>
              <a:buChar char="Ø"/>
            </a:pPr>
            <a:endParaRPr lang="en-US" dirty="0"/>
          </a:p>
          <a:p>
            <a:pPr algn="just">
              <a:buFont typeface="Wingdings" pitchFamily="2" charset="2"/>
              <a:buChar char="Ø"/>
            </a:pPr>
            <a:r>
              <a:rPr lang="en-US" dirty="0"/>
              <a:t> </a:t>
            </a:r>
            <a:r>
              <a:rPr lang="en-US" dirty="0" err="1"/>
              <a:t>Svantaggi</a:t>
            </a:r>
            <a:r>
              <a:rPr lang="en-US" dirty="0"/>
              <a:t>: </a:t>
            </a:r>
          </a:p>
          <a:p>
            <a:pPr lvl="1" algn="just">
              <a:buFont typeface="Wingdings" pitchFamily="2" charset="2"/>
              <a:buChar char="v"/>
            </a:pPr>
            <a:r>
              <a:rPr lang="en-US" dirty="0"/>
              <a:t> </a:t>
            </a:r>
            <a:r>
              <a:rPr lang="en-US" dirty="0" err="1"/>
              <a:t>Nefrotossicità</a:t>
            </a:r>
            <a:endParaRPr lang="en-US" dirty="0"/>
          </a:p>
          <a:p>
            <a:pPr lvl="1" algn="just">
              <a:buFont typeface="Wingdings" pitchFamily="2" charset="2"/>
              <a:buChar char="v"/>
            </a:pPr>
            <a:r>
              <a:rPr lang="en-US" dirty="0"/>
              <a:t>Non </a:t>
            </a:r>
            <a:r>
              <a:rPr lang="en-US" dirty="0" err="1"/>
              <a:t>attiva</a:t>
            </a:r>
            <a:r>
              <a:rPr lang="en-US" dirty="0"/>
              <a:t> </a:t>
            </a:r>
            <a:r>
              <a:rPr lang="en-US" dirty="0" err="1"/>
              <a:t>su</a:t>
            </a:r>
            <a:r>
              <a:rPr lang="en-US" dirty="0"/>
              <a:t> VISA e VRE </a:t>
            </a:r>
          </a:p>
          <a:p>
            <a:pPr lvl="1" algn="just">
              <a:buFont typeface="Wingdings" pitchFamily="2" charset="2"/>
              <a:buChar char="v"/>
            </a:pPr>
            <a:r>
              <a:rPr lang="en-US" dirty="0"/>
              <a:t> </a:t>
            </a:r>
            <a:r>
              <a:rPr lang="en-US" dirty="0" err="1"/>
              <a:t>Importante</a:t>
            </a:r>
            <a:r>
              <a:rPr lang="en-US" dirty="0"/>
              <a:t> </a:t>
            </a:r>
            <a:r>
              <a:rPr lang="en-US" dirty="0" err="1"/>
              <a:t>il</a:t>
            </a:r>
            <a:r>
              <a:rPr lang="en-US" dirty="0"/>
              <a:t> TDM per </a:t>
            </a:r>
            <a:r>
              <a:rPr lang="en-US" dirty="0" err="1"/>
              <a:t>ridurre</a:t>
            </a:r>
            <a:r>
              <a:rPr lang="en-US" dirty="0"/>
              <a:t> la </a:t>
            </a:r>
            <a:r>
              <a:rPr lang="en-US" dirty="0" err="1"/>
              <a:t>nefrotossicità</a:t>
            </a:r>
            <a:r>
              <a:rPr lang="en-US" dirty="0"/>
              <a:t> (&gt;15-20 mg/L) e le </a:t>
            </a:r>
            <a:r>
              <a:rPr lang="en-US" dirty="0" err="1"/>
              <a:t>resistenze</a:t>
            </a:r>
            <a:r>
              <a:rPr lang="en-US" dirty="0"/>
              <a:t> (&gt;10 mg/L)</a:t>
            </a:r>
          </a:p>
        </p:txBody>
      </p:sp>
    </p:spTree>
    <p:extLst>
      <p:ext uri="{BB962C8B-B14F-4D97-AF65-F5344CB8AC3E}">
        <p14:creationId xmlns:p14="http://schemas.microsoft.com/office/powerpoint/2010/main" val="1597339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EAA1294-C2CE-A242-94BD-A5DCD51E18F1}"/>
              </a:ext>
            </a:extLst>
          </p:cNvPr>
          <p:cNvSpPr txBox="1"/>
          <p:nvPr/>
        </p:nvSpPr>
        <p:spPr>
          <a:xfrm>
            <a:off x="4297591" y="1295175"/>
            <a:ext cx="3596818" cy="369332"/>
          </a:xfrm>
          <a:prstGeom prst="rect">
            <a:avLst/>
          </a:prstGeom>
          <a:noFill/>
        </p:spPr>
        <p:txBody>
          <a:bodyPr wrap="none" rtlCol="0">
            <a:spAutoFit/>
          </a:bodyPr>
          <a:lstStyle/>
          <a:p>
            <a:pPr algn="ctr"/>
            <a:r>
              <a:rPr lang="it-IT" b="1" dirty="0">
                <a:solidFill>
                  <a:srgbClr val="7030A0"/>
                </a:solidFill>
              </a:rPr>
              <a:t>Opzioni terapeutiche: Oxazolidinoni</a:t>
            </a:r>
          </a:p>
        </p:txBody>
      </p:sp>
      <p:sp>
        <p:nvSpPr>
          <p:cNvPr id="2" name="Rettangolo 1">
            <a:extLst>
              <a:ext uri="{FF2B5EF4-FFF2-40B4-BE49-F238E27FC236}">
                <a16:creationId xmlns:a16="http://schemas.microsoft.com/office/drawing/2014/main" id="{1D1D1140-3E13-C758-F6CD-83A30AE96B33}"/>
              </a:ext>
            </a:extLst>
          </p:cNvPr>
          <p:cNvSpPr/>
          <p:nvPr/>
        </p:nvSpPr>
        <p:spPr>
          <a:xfrm>
            <a:off x="780181" y="2303611"/>
            <a:ext cx="10626031" cy="3139321"/>
          </a:xfrm>
          <a:prstGeom prst="rect">
            <a:avLst/>
          </a:prstGeom>
        </p:spPr>
        <p:txBody>
          <a:bodyPr wrap="square">
            <a:spAutoFit/>
          </a:bodyPr>
          <a:lstStyle/>
          <a:p>
            <a:pPr algn="just"/>
            <a:r>
              <a:rPr lang="en-US" dirty="0"/>
              <a:t>Il </a:t>
            </a:r>
            <a:r>
              <a:rPr lang="en-US" b="1" dirty="0"/>
              <a:t>LINEZOLID</a:t>
            </a:r>
            <a:r>
              <a:rPr lang="en-US" dirty="0"/>
              <a:t>:</a:t>
            </a:r>
            <a:endParaRPr lang="it-IT" dirty="0"/>
          </a:p>
          <a:p>
            <a:pPr algn="just"/>
            <a:endParaRPr lang="en-US" b="1" dirty="0"/>
          </a:p>
          <a:p>
            <a:pPr algn="just">
              <a:buFont typeface="Wingdings" pitchFamily="2" charset="2"/>
              <a:buChar char="Ø"/>
            </a:pPr>
            <a:r>
              <a:rPr lang="en-US" dirty="0"/>
              <a:t> </a:t>
            </a:r>
            <a:r>
              <a:rPr lang="en-US" dirty="0" err="1"/>
              <a:t>Vantaggi</a:t>
            </a:r>
            <a:r>
              <a:rPr lang="en-US" dirty="0"/>
              <a:t>:  </a:t>
            </a:r>
          </a:p>
          <a:p>
            <a:pPr lvl="1" algn="just">
              <a:buFont typeface="Wingdings" pitchFamily="2" charset="2"/>
              <a:buChar char="v"/>
            </a:pPr>
            <a:r>
              <a:rPr lang="en-US" dirty="0"/>
              <a:t> </a:t>
            </a:r>
            <a:r>
              <a:rPr lang="en-US" dirty="0" err="1"/>
              <a:t>Attivo</a:t>
            </a:r>
            <a:r>
              <a:rPr lang="en-US" dirty="0"/>
              <a:t> </a:t>
            </a:r>
            <a:r>
              <a:rPr lang="en-US" dirty="0" err="1"/>
              <a:t>vs</a:t>
            </a:r>
            <a:r>
              <a:rPr lang="en-US" dirty="0"/>
              <a:t> MRSA VISA e VRE</a:t>
            </a:r>
          </a:p>
          <a:p>
            <a:pPr lvl="1" algn="just">
              <a:buFont typeface="Wingdings" pitchFamily="2" charset="2"/>
              <a:buChar char="v"/>
            </a:pPr>
            <a:r>
              <a:rPr lang="en-US" dirty="0"/>
              <a:t> </a:t>
            </a:r>
            <a:r>
              <a:rPr lang="en-US" dirty="0" err="1"/>
              <a:t>Tassi</a:t>
            </a:r>
            <a:r>
              <a:rPr lang="en-US" dirty="0"/>
              <a:t> </a:t>
            </a:r>
            <a:r>
              <a:rPr lang="en-US" dirty="0" err="1"/>
              <a:t>alti</a:t>
            </a:r>
            <a:r>
              <a:rPr lang="en-US" dirty="0"/>
              <a:t> </a:t>
            </a:r>
            <a:r>
              <a:rPr lang="en-US" dirty="0" err="1"/>
              <a:t>di</a:t>
            </a:r>
            <a:r>
              <a:rPr lang="en-US" dirty="0"/>
              <a:t> </a:t>
            </a:r>
            <a:r>
              <a:rPr lang="en-US" dirty="0" err="1"/>
              <a:t>successo</a:t>
            </a:r>
            <a:r>
              <a:rPr lang="en-US" dirty="0"/>
              <a:t> </a:t>
            </a:r>
          </a:p>
          <a:p>
            <a:pPr lvl="1" algn="just">
              <a:buFont typeface="Wingdings" pitchFamily="2" charset="2"/>
              <a:buChar char="v"/>
            </a:pPr>
            <a:r>
              <a:rPr lang="en-US" dirty="0" err="1"/>
              <a:t>Somministrazione</a:t>
            </a:r>
            <a:r>
              <a:rPr lang="en-US" dirty="0"/>
              <a:t> IV e </a:t>
            </a:r>
            <a:r>
              <a:rPr lang="en-US" dirty="0" err="1"/>
              <a:t>orale</a:t>
            </a:r>
            <a:endParaRPr lang="en-US" dirty="0"/>
          </a:p>
          <a:p>
            <a:pPr lvl="1" algn="just">
              <a:buFont typeface="Wingdings" pitchFamily="2" charset="2"/>
              <a:buChar char="v"/>
            </a:pPr>
            <a:endParaRPr lang="en-US" dirty="0"/>
          </a:p>
          <a:p>
            <a:pPr algn="just">
              <a:buFont typeface="Wingdings" pitchFamily="2" charset="2"/>
              <a:buChar char="Ø"/>
            </a:pPr>
            <a:r>
              <a:rPr lang="en-US" dirty="0"/>
              <a:t> </a:t>
            </a:r>
            <a:r>
              <a:rPr lang="en-US" dirty="0" err="1"/>
              <a:t>Svantaggi</a:t>
            </a:r>
            <a:r>
              <a:rPr lang="en-US" dirty="0"/>
              <a:t>: </a:t>
            </a:r>
          </a:p>
          <a:p>
            <a:pPr lvl="1" algn="just">
              <a:buFont typeface="Wingdings" pitchFamily="2" charset="2"/>
              <a:buChar char="v"/>
            </a:pPr>
            <a:r>
              <a:rPr lang="en-US" dirty="0"/>
              <a:t> </a:t>
            </a:r>
            <a:r>
              <a:rPr lang="en-US" dirty="0" err="1"/>
              <a:t>Mileotossicità</a:t>
            </a:r>
            <a:endParaRPr lang="en-US" dirty="0"/>
          </a:p>
          <a:p>
            <a:pPr lvl="1" algn="just">
              <a:buFont typeface="Wingdings" pitchFamily="2" charset="2"/>
              <a:buChar char="v"/>
            </a:pPr>
            <a:r>
              <a:rPr lang="en-US" dirty="0"/>
              <a:t> </a:t>
            </a:r>
            <a:r>
              <a:rPr lang="en-US" dirty="0" err="1"/>
              <a:t>Interazioni</a:t>
            </a:r>
            <a:r>
              <a:rPr lang="en-US" dirty="0"/>
              <a:t> </a:t>
            </a:r>
            <a:r>
              <a:rPr lang="en-US" dirty="0" err="1"/>
              <a:t>farmacologiche</a:t>
            </a:r>
            <a:r>
              <a:rPr lang="en-US" dirty="0"/>
              <a:t> con SSRI</a:t>
            </a:r>
          </a:p>
          <a:p>
            <a:pPr lvl="1" algn="just">
              <a:buFont typeface="Wingdings" pitchFamily="2" charset="2"/>
              <a:buChar char="v"/>
            </a:pPr>
            <a:r>
              <a:rPr lang="en-US" dirty="0" err="1"/>
              <a:t>Cambiamenti</a:t>
            </a:r>
            <a:r>
              <a:rPr lang="en-US" dirty="0"/>
              <a:t> </a:t>
            </a:r>
            <a:r>
              <a:rPr lang="en-US" dirty="0" err="1"/>
              <a:t>della</a:t>
            </a:r>
            <a:r>
              <a:rPr lang="en-US" dirty="0"/>
              <a:t> flora </a:t>
            </a:r>
            <a:r>
              <a:rPr lang="en-US" dirty="0" err="1"/>
              <a:t>commensale</a:t>
            </a:r>
            <a:r>
              <a:rPr lang="en-US" dirty="0"/>
              <a:t> (</a:t>
            </a:r>
            <a:r>
              <a:rPr lang="en-US" dirty="0" err="1"/>
              <a:t>meno</a:t>
            </a:r>
            <a:r>
              <a:rPr lang="en-US" dirty="0"/>
              <a:t> </a:t>
            </a:r>
            <a:r>
              <a:rPr lang="en-US" dirty="0" err="1"/>
              <a:t>frequente</a:t>
            </a:r>
            <a:r>
              <a:rPr lang="en-US" dirty="0"/>
              <a:t> con </a:t>
            </a:r>
            <a:r>
              <a:rPr lang="en-US" dirty="0" err="1"/>
              <a:t>tedizolid</a:t>
            </a:r>
            <a:r>
              <a:rPr lang="en-US" dirty="0"/>
              <a:t>)</a:t>
            </a:r>
          </a:p>
        </p:txBody>
      </p:sp>
    </p:spTree>
    <p:extLst>
      <p:ext uri="{BB962C8B-B14F-4D97-AF65-F5344CB8AC3E}">
        <p14:creationId xmlns:p14="http://schemas.microsoft.com/office/powerpoint/2010/main" val="1272361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B96BB14-2570-C5A7-C5B8-D577F9061D4B}"/>
              </a:ext>
            </a:extLst>
          </p:cNvPr>
          <p:cNvSpPr txBox="1"/>
          <p:nvPr/>
        </p:nvSpPr>
        <p:spPr>
          <a:xfrm>
            <a:off x="475421" y="1931729"/>
            <a:ext cx="11423501" cy="4093428"/>
          </a:xfrm>
          <a:prstGeom prst="rect">
            <a:avLst/>
          </a:prstGeom>
          <a:noFill/>
        </p:spPr>
        <p:txBody>
          <a:bodyPr wrap="square" rtlCol="0">
            <a:spAutoFit/>
          </a:bodyPr>
          <a:lstStyle/>
          <a:p>
            <a:pPr>
              <a:buFont typeface="Arial" pitchFamily="34" charset="0"/>
              <a:buChar char="•"/>
            </a:pPr>
            <a:r>
              <a:rPr lang="en-US" sz="2000" dirty="0"/>
              <a:t> </a:t>
            </a:r>
            <a:r>
              <a:rPr lang="en-US" sz="2000" dirty="0" err="1"/>
              <a:t>Glicopeptide</a:t>
            </a:r>
            <a:r>
              <a:rPr lang="en-US" sz="2000" dirty="0"/>
              <a:t> </a:t>
            </a:r>
            <a:r>
              <a:rPr lang="en-US" sz="2000" dirty="0" err="1"/>
              <a:t>semisintetico</a:t>
            </a:r>
            <a:r>
              <a:rPr lang="en-US" sz="2000" dirty="0"/>
              <a:t>, </a:t>
            </a:r>
            <a:r>
              <a:rPr lang="en-US" sz="2000" dirty="0" err="1"/>
              <a:t>strutturalmente</a:t>
            </a:r>
            <a:r>
              <a:rPr lang="en-US" sz="2000" dirty="0"/>
              <a:t> simile </a:t>
            </a:r>
            <a:r>
              <a:rPr lang="en-US" sz="2000" dirty="0" err="1"/>
              <a:t>alla</a:t>
            </a:r>
            <a:r>
              <a:rPr lang="en-US" sz="2000" dirty="0"/>
              <a:t> </a:t>
            </a:r>
            <a:r>
              <a:rPr lang="en-US" sz="2000" dirty="0" err="1"/>
              <a:t>vancomicina</a:t>
            </a:r>
            <a:r>
              <a:rPr lang="en-US" sz="2000" dirty="0"/>
              <a:t>, con </a:t>
            </a:r>
            <a:r>
              <a:rPr lang="en-US" sz="2000" dirty="0" err="1"/>
              <a:t>una</a:t>
            </a:r>
            <a:r>
              <a:rPr lang="en-US" sz="2000" dirty="0"/>
              <a:t> </a:t>
            </a:r>
            <a:r>
              <a:rPr lang="en-US" sz="2000" dirty="0" err="1"/>
              <a:t>porzione</a:t>
            </a:r>
            <a:r>
              <a:rPr lang="en-US" sz="2000" dirty="0"/>
              <a:t> </a:t>
            </a:r>
            <a:r>
              <a:rPr lang="en-US" sz="2000" dirty="0" err="1"/>
              <a:t>idrofobica</a:t>
            </a:r>
            <a:endParaRPr lang="en-US" sz="2000" dirty="0"/>
          </a:p>
          <a:p>
            <a:pPr>
              <a:buFont typeface="Arial" pitchFamily="34" charset="0"/>
              <a:buChar char="•"/>
            </a:pPr>
            <a:endParaRPr lang="en-US" sz="2000" dirty="0"/>
          </a:p>
          <a:p>
            <a:pPr>
              <a:buFont typeface="Arial" pitchFamily="34" charset="0"/>
              <a:buChar char="•"/>
            </a:pPr>
            <a:r>
              <a:rPr lang="en-US" sz="2000" dirty="0"/>
              <a:t> </a:t>
            </a:r>
            <a:r>
              <a:rPr lang="en-US" sz="2000" dirty="0" err="1"/>
              <a:t>Approvata</a:t>
            </a:r>
            <a:r>
              <a:rPr lang="en-US" sz="2000" dirty="0"/>
              <a:t> </a:t>
            </a:r>
            <a:r>
              <a:rPr lang="en-US" sz="2000" dirty="0" err="1"/>
              <a:t>nel</a:t>
            </a:r>
            <a:r>
              <a:rPr lang="en-US" sz="2000" dirty="0"/>
              <a:t> 2014 per </a:t>
            </a:r>
            <a:r>
              <a:rPr lang="en-US" sz="2000" dirty="0" err="1"/>
              <a:t>il</a:t>
            </a:r>
            <a:r>
              <a:rPr lang="en-US" sz="2000" dirty="0"/>
              <a:t> </a:t>
            </a:r>
            <a:r>
              <a:rPr lang="en-US" sz="2000" dirty="0" err="1"/>
              <a:t>trattamento</a:t>
            </a:r>
            <a:r>
              <a:rPr lang="en-US" sz="2000" dirty="0"/>
              <a:t> </a:t>
            </a:r>
            <a:r>
              <a:rPr lang="en-US" sz="2000" dirty="0" err="1"/>
              <a:t>delle</a:t>
            </a:r>
            <a:r>
              <a:rPr lang="en-US" sz="2000" dirty="0"/>
              <a:t> ABSSSI </a:t>
            </a:r>
          </a:p>
          <a:p>
            <a:pPr>
              <a:buFont typeface="Arial" pitchFamily="34" charset="0"/>
              <a:buChar char="•"/>
            </a:pPr>
            <a:endParaRPr lang="en-US" sz="2000" dirty="0"/>
          </a:p>
          <a:p>
            <a:pPr>
              <a:buFont typeface="Arial" pitchFamily="34" charset="0"/>
              <a:buChar char="•"/>
            </a:pPr>
            <a:r>
              <a:rPr lang="it-IT" sz="2000" dirty="0"/>
              <a:t>Ottimo profilo PK/PD con possibilità di </a:t>
            </a:r>
            <a:r>
              <a:rPr lang="it-IT" sz="2000" b="1" dirty="0"/>
              <a:t>UNICA SOMMINISTRAZIONE</a:t>
            </a:r>
          </a:p>
          <a:p>
            <a:pPr>
              <a:buFont typeface="Arial" pitchFamily="34" charset="0"/>
              <a:buChar char="•"/>
            </a:pPr>
            <a:endParaRPr lang="en-US" sz="2000" dirty="0"/>
          </a:p>
          <a:p>
            <a:pPr>
              <a:buFont typeface="Arial" pitchFamily="34" charset="0"/>
              <a:buChar char="•"/>
            </a:pPr>
            <a:r>
              <a:rPr lang="en-US" sz="2000" dirty="0"/>
              <a:t> </a:t>
            </a:r>
            <a:r>
              <a:rPr lang="en-US" sz="2000" dirty="0" err="1"/>
              <a:t>Meccanismo</a:t>
            </a:r>
            <a:r>
              <a:rPr lang="en-US" sz="2000" dirty="0"/>
              <a:t> </a:t>
            </a:r>
            <a:r>
              <a:rPr lang="en-US" sz="2000" dirty="0" err="1"/>
              <a:t>di</a:t>
            </a:r>
            <a:r>
              <a:rPr lang="en-US" sz="2000" dirty="0"/>
              <a:t> </a:t>
            </a:r>
            <a:r>
              <a:rPr lang="en-US" sz="2000" dirty="0" err="1"/>
              <a:t>azione</a:t>
            </a:r>
            <a:r>
              <a:rPr lang="en-US" sz="2000" dirty="0"/>
              <a:t>: </a:t>
            </a:r>
            <a:r>
              <a:rPr lang="en-US" sz="2000" dirty="0" err="1"/>
              <a:t>legame</a:t>
            </a:r>
            <a:r>
              <a:rPr lang="en-US" sz="2000" dirty="0"/>
              <a:t> del </a:t>
            </a:r>
            <a:r>
              <a:rPr lang="en-US" sz="2000" dirty="0" err="1"/>
              <a:t>peptidoglicano</a:t>
            </a:r>
            <a:r>
              <a:rPr lang="en-US" sz="2000" dirty="0"/>
              <a:t> (D-ala-D-ala) con </a:t>
            </a:r>
            <a:r>
              <a:rPr lang="en-US" sz="2000" dirty="0" err="1"/>
              <a:t>inibizione</a:t>
            </a:r>
            <a:r>
              <a:rPr lang="en-US" sz="2000" dirty="0"/>
              <a:t> </a:t>
            </a:r>
            <a:r>
              <a:rPr lang="en-US" sz="2000" dirty="0" err="1"/>
              <a:t>della</a:t>
            </a:r>
            <a:r>
              <a:rPr lang="en-US" sz="2000" dirty="0"/>
              <a:t> </a:t>
            </a:r>
            <a:r>
              <a:rPr lang="en-US" sz="2000" dirty="0" err="1"/>
              <a:t>polimerizzazione</a:t>
            </a:r>
            <a:r>
              <a:rPr lang="en-US" sz="2000" dirty="0"/>
              <a:t> e del cross-linking e </a:t>
            </a:r>
            <a:r>
              <a:rPr lang="en-US" sz="2000" dirty="0" err="1"/>
              <a:t>alterazione</a:t>
            </a:r>
            <a:r>
              <a:rPr lang="en-US" sz="2000" dirty="0"/>
              <a:t> </a:t>
            </a:r>
            <a:r>
              <a:rPr lang="en-US" sz="2000" dirty="0" err="1"/>
              <a:t>della</a:t>
            </a:r>
            <a:r>
              <a:rPr lang="en-US" sz="2000" dirty="0"/>
              <a:t> </a:t>
            </a:r>
            <a:r>
              <a:rPr lang="en-US" sz="2000" dirty="0" err="1"/>
              <a:t>capacità</a:t>
            </a:r>
            <a:r>
              <a:rPr lang="en-US" sz="2000" dirty="0"/>
              <a:t> </a:t>
            </a:r>
            <a:r>
              <a:rPr lang="en-US" sz="2000" dirty="0" err="1"/>
              <a:t>omeostatica</a:t>
            </a:r>
            <a:r>
              <a:rPr lang="en-US" sz="2000" dirty="0"/>
              <a:t> </a:t>
            </a:r>
            <a:r>
              <a:rPr lang="en-US" sz="2000" dirty="0" err="1"/>
              <a:t>della</a:t>
            </a:r>
            <a:r>
              <a:rPr lang="en-US" sz="2000" dirty="0"/>
              <a:t> </a:t>
            </a:r>
            <a:r>
              <a:rPr lang="en-US" sz="2000" dirty="0" err="1"/>
              <a:t>memebrana</a:t>
            </a:r>
            <a:r>
              <a:rPr lang="en-US" sz="2000" dirty="0"/>
              <a:t> </a:t>
            </a:r>
          </a:p>
          <a:p>
            <a:pPr>
              <a:buFont typeface="Arial" pitchFamily="34" charset="0"/>
              <a:buChar char="•"/>
            </a:pPr>
            <a:endParaRPr lang="en-US" sz="2000" dirty="0"/>
          </a:p>
          <a:p>
            <a:pPr>
              <a:buFont typeface="Arial" pitchFamily="34" charset="0"/>
              <a:buChar char="•"/>
            </a:pPr>
            <a:r>
              <a:rPr lang="en-US" sz="2000" dirty="0" err="1"/>
              <a:t>Dati</a:t>
            </a:r>
            <a:r>
              <a:rPr lang="en-US" sz="2000" dirty="0"/>
              <a:t> </a:t>
            </a:r>
            <a:r>
              <a:rPr lang="en-US" sz="2000" dirty="0" err="1"/>
              <a:t>forti</a:t>
            </a:r>
            <a:r>
              <a:rPr lang="en-US" sz="2000" dirty="0"/>
              <a:t> </a:t>
            </a:r>
            <a:r>
              <a:rPr lang="en-US" sz="2000" dirty="0" err="1"/>
              <a:t>sull’efficacia</a:t>
            </a:r>
            <a:r>
              <a:rPr lang="en-US" sz="2000" dirty="0"/>
              <a:t> </a:t>
            </a:r>
            <a:r>
              <a:rPr lang="en-US" sz="2000" dirty="0" err="1"/>
              <a:t>nelle</a:t>
            </a:r>
            <a:r>
              <a:rPr lang="en-US" sz="2000" dirty="0"/>
              <a:t> ABSSSI</a:t>
            </a:r>
          </a:p>
          <a:p>
            <a:pPr>
              <a:buFont typeface="Arial" pitchFamily="34" charset="0"/>
              <a:buChar char="•"/>
            </a:pPr>
            <a:endParaRPr lang="en-US" sz="2000" dirty="0"/>
          </a:p>
          <a:p>
            <a:pPr>
              <a:buFont typeface="Arial" pitchFamily="34" charset="0"/>
              <a:buChar char="•"/>
            </a:pPr>
            <a:r>
              <a:rPr lang="it-IT" altLang="it-IT" sz="2000" dirty="0"/>
              <a:t> Vi sono dati preliminari in letteratura che supportano il suo utilizzo anche in altre indicazioni, come l'osteomielite, le infezioni delle protesi articolari e l'endocardite infettiva </a:t>
            </a:r>
          </a:p>
        </p:txBody>
      </p:sp>
      <p:sp>
        <p:nvSpPr>
          <p:cNvPr id="5" name="CasellaDiTesto 4">
            <a:extLst>
              <a:ext uri="{FF2B5EF4-FFF2-40B4-BE49-F238E27FC236}">
                <a16:creationId xmlns:a16="http://schemas.microsoft.com/office/drawing/2014/main" id="{6729D217-EEEA-6604-72FA-F84114DB32A5}"/>
              </a:ext>
            </a:extLst>
          </p:cNvPr>
          <p:cNvSpPr txBox="1"/>
          <p:nvPr/>
        </p:nvSpPr>
        <p:spPr>
          <a:xfrm>
            <a:off x="2863445" y="1070075"/>
            <a:ext cx="6465110" cy="584775"/>
          </a:xfrm>
          <a:prstGeom prst="rect">
            <a:avLst/>
          </a:prstGeom>
          <a:noFill/>
        </p:spPr>
        <p:txBody>
          <a:bodyPr wrap="square" rtlCol="0">
            <a:spAutoFit/>
          </a:bodyPr>
          <a:lstStyle/>
          <a:p>
            <a:pPr algn="ctr"/>
            <a:r>
              <a:rPr lang="it-IT" sz="3200" b="1" dirty="0">
                <a:solidFill>
                  <a:srgbClr val="7030A0"/>
                </a:solidFill>
              </a:rPr>
              <a:t>ORITAVANCINA</a:t>
            </a:r>
          </a:p>
        </p:txBody>
      </p:sp>
    </p:spTree>
    <p:extLst>
      <p:ext uri="{BB962C8B-B14F-4D97-AF65-F5344CB8AC3E}">
        <p14:creationId xmlns:p14="http://schemas.microsoft.com/office/powerpoint/2010/main" val="163449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1D7BF4E-811D-E8BF-4181-3E9FFD0FB9B9}"/>
              </a:ext>
            </a:extLst>
          </p:cNvPr>
          <p:cNvPicPr>
            <a:picLocks noChangeAspect="1"/>
          </p:cNvPicPr>
          <p:nvPr/>
        </p:nvPicPr>
        <p:blipFill rotWithShape="1">
          <a:blip r:embed="rId2"/>
          <a:srcRect l="2355" r="3188" b="3620"/>
          <a:stretch/>
        </p:blipFill>
        <p:spPr>
          <a:xfrm>
            <a:off x="7940460" y="2944325"/>
            <a:ext cx="3793166" cy="3740010"/>
          </a:xfrm>
          <a:prstGeom prst="rect">
            <a:avLst/>
          </a:prstGeom>
        </p:spPr>
      </p:pic>
      <p:sp>
        <p:nvSpPr>
          <p:cNvPr id="3" name="CasellaDiTesto 2">
            <a:extLst>
              <a:ext uri="{FF2B5EF4-FFF2-40B4-BE49-F238E27FC236}">
                <a16:creationId xmlns:a16="http://schemas.microsoft.com/office/drawing/2014/main" id="{100EBC4D-88BF-406D-B1B1-0D4A07C16926}"/>
              </a:ext>
            </a:extLst>
          </p:cNvPr>
          <p:cNvSpPr txBox="1"/>
          <p:nvPr/>
        </p:nvSpPr>
        <p:spPr>
          <a:xfrm>
            <a:off x="517720" y="3773325"/>
            <a:ext cx="5527224" cy="1938992"/>
          </a:xfrm>
          <a:prstGeom prst="rect">
            <a:avLst/>
          </a:prstGeom>
          <a:solidFill>
            <a:schemeClr val="bg1"/>
          </a:solidFill>
        </p:spPr>
        <p:txBody>
          <a:bodyPr wrap="square" rtlCol="0">
            <a:spAutoFit/>
          </a:bodyPr>
          <a:lstStyle/>
          <a:p>
            <a:r>
              <a:rPr lang="it-IT" sz="2000" dirty="0"/>
              <a:t>Il razionale dell’utilizzo di questa terminologia  è quello di fornire al clinico uno strumento coerente per identificare infezioni per le quali potesse essere stimato in modo misurabile l’effetto di un trattamento farmacologico, attraverso parametri quantificabili</a:t>
            </a:r>
            <a:endParaRPr lang="it-IT" dirty="0">
              <a:sym typeface="Symbol" panose="05050102010706020507" pitchFamily="18" charset="2"/>
            </a:endParaRPr>
          </a:p>
        </p:txBody>
      </p:sp>
      <p:sp>
        <p:nvSpPr>
          <p:cNvPr id="5" name="CasellaDiTesto 4">
            <a:extLst>
              <a:ext uri="{FF2B5EF4-FFF2-40B4-BE49-F238E27FC236}">
                <a16:creationId xmlns:a16="http://schemas.microsoft.com/office/drawing/2014/main" id="{D78D8121-F124-59E3-F238-57D58ADFA597}"/>
              </a:ext>
            </a:extLst>
          </p:cNvPr>
          <p:cNvSpPr txBox="1"/>
          <p:nvPr/>
        </p:nvSpPr>
        <p:spPr>
          <a:xfrm>
            <a:off x="517720" y="2142109"/>
            <a:ext cx="5527224" cy="1631216"/>
          </a:xfrm>
          <a:prstGeom prst="rect">
            <a:avLst/>
          </a:prstGeom>
          <a:noFill/>
        </p:spPr>
        <p:txBody>
          <a:bodyPr wrap="square" rtlCol="0">
            <a:spAutoFit/>
          </a:bodyPr>
          <a:lstStyle/>
          <a:p>
            <a:r>
              <a:rPr lang="it-IT" sz="2000" dirty="0"/>
              <a:t>Infezione batterica della cute con superficie</a:t>
            </a:r>
            <a:r>
              <a:rPr lang="it-IT" sz="2000" dirty="0">
                <a:sym typeface="Symbol" panose="05050102010706020507" pitchFamily="18" charset="2"/>
              </a:rPr>
              <a:t> 75cm2 (misurata dall’area di arrossamento, edema o indurimento) che include cellulite/erisipela, infezioni della ferita chirurgica ed ascessi cutanei maggiori</a:t>
            </a:r>
          </a:p>
        </p:txBody>
      </p:sp>
      <p:pic>
        <p:nvPicPr>
          <p:cNvPr id="6" name="Immagine 5">
            <a:extLst>
              <a:ext uri="{FF2B5EF4-FFF2-40B4-BE49-F238E27FC236}">
                <a16:creationId xmlns:a16="http://schemas.microsoft.com/office/drawing/2014/main" id="{5E8F2E1A-ACB3-3D53-C61F-98BCCB11E45C}"/>
              </a:ext>
            </a:extLst>
          </p:cNvPr>
          <p:cNvPicPr>
            <a:picLocks noChangeAspect="1"/>
          </p:cNvPicPr>
          <p:nvPr/>
        </p:nvPicPr>
        <p:blipFill>
          <a:blip r:embed="rId3"/>
          <a:stretch>
            <a:fillRect/>
          </a:stretch>
        </p:blipFill>
        <p:spPr>
          <a:xfrm>
            <a:off x="6886958" y="857232"/>
            <a:ext cx="2390160" cy="1238980"/>
          </a:xfrm>
          <a:prstGeom prst="rect">
            <a:avLst/>
          </a:prstGeom>
        </p:spPr>
      </p:pic>
      <p:pic>
        <p:nvPicPr>
          <p:cNvPr id="7" name="Immagine 6">
            <a:extLst>
              <a:ext uri="{FF2B5EF4-FFF2-40B4-BE49-F238E27FC236}">
                <a16:creationId xmlns:a16="http://schemas.microsoft.com/office/drawing/2014/main" id="{E4220776-C475-D97D-C071-86F672525A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262" y="2209996"/>
            <a:ext cx="1117856" cy="620673"/>
          </a:xfrm>
          <a:prstGeom prst="rect">
            <a:avLst/>
          </a:prstGeom>
        </p:spPr>
      </p:pic>
      <p:pic>
        <p:nvPicPr>
          <p:cNvPr id="8" name="Picture 2">
            <a:extLst>
              <a:ext uri="{FF2B5EF4-FFF2-40B4-BE49-F238E27FC236}">
                <a16:creationId xmlns:a16="http://schemas.microsoft.com/office/drawing/2014/main" id="{617694DD-2A13-4163-A85A-19C4195544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2732" y="701072"/>
            <a:ext cx="2485293" cy="237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tangolo 8">
            <a:extLst>
              <a:ext uri="{FF2B5EF4-FFF2-40B4-BE49-F238E27FC236}">
                <a16:creationId xmlns:a16="http://schemas.microsoft.com/office/drawing/2014/main" id="{8EDA90B6-6275-FF35-574A-0050A3111C97}"/>
              </a:ext>
            </a:extLst>
          </p:cNvPr>
          <p:cNvSpPr/>
          <p:nvPr/>
        </p:nvSpPr>
        <p:spPr>
          <a:xfrm>
            <a:off x="517720" y="1292056"/>
            <a:ext cx="4572000" cy="369332"/>
          </a:xfrm>
          <a:prstGeom prst="rect">
            <a:avLst/>
          </a:prstGeom>
        </p:spPr>
        <p:txBody>
          <a:bodyPr>
            <a:spAutoFit/>
          </a:bodyPr>
          <a:lstStyle/>
          <a:p>
            <a:r>
              <a:rPr lang="it-IT" b="1" dirty="0">
                <a:solidFill>
                  <a:srgbClr val="7030A0"/>
                </a:solidFill>
              </a:rPr>
              <a:t>DEFINIZIONE </a:t>
            </a:r>
            <a:r>
              <a:rPr lang="it-IT" b="1" dirty="0" err="1">
                <a:solidFill>
                  <a:srgbClr val="7030A0"/>
                </a:solidFill>
              </a:rPr>
              <a:t>DI</a:t>
            </a:r>
            <a:r>
              <a:rPr lang="it-IT" b="1" dirty="0">
                <a:solidFill>
                  <a:srgbClr val="7030A0"/>
                </a:solidFill>
              </a:rPr>
              <a:t> ABSSSI</a:t>
            </a:r>
          </a:p>
        </p:txBody>
      </p:sp>
    </p:spTree>
    <p:extLst>
      <p:ext uri="{BB962C8B-B14F-4D97-AF65-F5344CB8AC3E}">
        <p14:creationId xmlns:p14="http://schemas.microsoft.com/office/powerpoint/2010/main" val="2266925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4637635-F640-F24A-359D-DFEC2FB67899}"/>
              </a:ext>
            </a:extLst>
          </p:cNvPr>
          <p:cNvPicPr>
            <a:picLocks noChangeAspect="1" noChangeArrowheads="1"/>
          </p:cNvPicPr>
          <p:nvPr/>
        </p:nvPicPr>
        <p:blipFill>
          <a:blip r:embed="rId2"/>
          <a:srcRect l="36786" t="23437" r="15995" b="10156"/>
          <a:stretch>
            <a:fillRect/>
          </a:stretch>
        </p:blipFill>
        <p:spPr bwMode="auto">
          <a:xfrm>
            <a:off x="2456890" y="918046"/>
            <a:ext cx="7278220" cy="5754872"/>
          </a:xfrm>
          <a:prstGeom prst="rect">
            <a:avLst/>
          </a:prstGeom>
          <a:noFill/>
          <a:ln w="38100">
            <a:solidFill>
              <a:schemeClr val="tx1"/>
            </a:solidFill>
            <a:miter lim="800000"/>
            <a:headEnd/>
            <a:tailEnd/>
          </a:ln>
          <a:effectLst/>
        </p:spPr>
      </p:pic>
    </p:spTree>
    <p:extLst>
      <p:ext uri="{BB962C8B-B14F-4D97-AF65-F5344CB8AC3E}">
        <p14:creationId xmlns:p14="http://schemas.microsoft.com/office/powerpoint/2010/main" val="1696783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729D217-EEEA-6604-72FA-F84114DB32A5}"/>
              </a:ext>
            </a:extLst>
          </p:cNvPr>
          <p:cNvSpPr txBox="1"/>
          <p:nvPr/>
        </p:nvSpPr>
        <p:spPr>
          <a:xfrm>
            <a:off x="2863445" y="1070075"/>
            <a:ext cx="6465110" cy="584775"/>
          </a:xfrm>
          <a:prstGeom prst="rect">
            <a:avLst/>
          </a:prstGeom>
          <a:noFill/>
        </p:spPr>
        <p:txBody>
          <a:bodyPr wrap="square" rtlCol="0">
            <a:spAutoFit/>
          </a:bodyPr>
          <a:lstStyle/>
          <a:p>
            <a:pPr algn="ctr"/>
            <a:r>
              <a:rPr lang="it-IT" sz="3200" b="1" dirty="0">
                <a:solidFill>
                  <a:srgbClr val="7030A0"/>
                </a:solidFill>
              </a:rPr>
              <a:t>DALBAVANCINA</a:t>
            </a:r>
          </a:p>
        </p:txBody>
      </p:sp>
      <p:sp>
        <p:nvSpPr>
          <p:cNvPr id="2" name="CasellaDiTesto 1">
            <a:extLst>
              <a:ext uri="{FF2B5EF4-FFF2-40B4-BE49-F238E27FC236}">
                <a16:creationId xmlns:a16="http://schemas.microsoft.com/office/drawing/2014/main" id="{20E1FDF3-10F9-792B-1192-E13AA1813B5D}"/>
              </a:ext>
            </a:extLst>
          </p:cNvPr>
          <p:cNvSpPr txBox="1"/>
          <p:nvPr/>
        </p:nvSpPr>
        <p:spPr>
          <a:xfrm>
            <a:off x="475421" y="2107575"/>
            <a:ext cx="11241158" cy="2862322"/>
          </a:xfrm>
          <a:prstGeom prst="rect">
            <a:avLst/>
          </a:prstGeom>
          <a:noFill/>
        </p:spPr>
        <p:txBody>
          <a:bodyPr wrap="square" rtlCol="0">
            <a:spAutoFit/>
          </a:bodyPr>
          <a:lstStyle/>
          <a:p>
            <a:pPr marL="342900" indent="-342900" algn="just">
              <a:buFont typeface="Arial" charset="0"/>
              <a:buChar char="•"/>
            </a:pPr>
            <a:r>
              <a:rPr lang="it-IT" sz="2000" dirty="0" err="1"/>
              <a:t>Dalbavacina</a:t>
            </a:r>
            <a:r>
              <a:rPr lang="it-IT" sz="2000" dirty="0"/>
              <a:t> è un </a:t>
            </a:r>
            <a:r>
              <a:rPr lang="it-IT" sz="2000" dirty="0" err="1"/>
              <a:t>lipoglicopeptide</a:t>
            </a:r>
            <a:r>
              <a:rPr lang="it-IT" sz="2000" dirty="0"/>
              <a:t> semisintetico, derivato della teicoplanina, che inibisce la sintesi della parete cellulare batterica dei </a:t>
            </a:r>
            <a:r>
              <a:rPr lang="it-IT" sz="2000" dirty="0" err="1"/>
              <a:t>Gram</a:t>
            </a:r>
            <a:r>
              <a:rPr lang="it-IT" sz="2000" dirty="0"/>
              <a:t> +  per alterazione del </a:t>
            </a:r>
            <a:r>
              <a:rPr lang="it-IT" sz="2000" dirty="0" err="1"/>
              <a:t>cross-linking</a:t>
            </a:r>
            <a:r>
              <a:rPr lang="it-IT" sz="2000" dirty="0"/>
              <a:t> </a:t>
            </a:r>
            <a:r>
              <a:rPr lang="it-IT" sz="2000" dirty="0" err="1"/>
              <a:t>D-ala</a:t>
            </a:r>
            <a:r>
              <a:rPr lang="it-IT" sz="2000" dirty="0"/>
              <a:t> </a:t>
            </a:r>
            <a:r>
              <a:rPr lang="it-IT" sz="2000" dirty="0" err="1"/>
              <a:t>D-ala</a:t>
            </a:r>
            <a:r>
              <a:rPr lang="it-IT" sz="2000" dirty="0"/>
              <a:t> con effetto battericida</a:t>
            </a:r>
          </a:p>
          <a:p>
            <a:pPr marL="342900" indent="-342900" algn="just">
              <a:buFont typeface="Arial" charset="0"/>
              <a:buChar char="•"/>
            </a:pPr>
            <a:endParaRPr lang="it-IT" sz="2000" b="1" dirty="0"/>
          </a:p>
          <a:p>
            <a:pPr marL="342900" indent="-342900" algn="just">
              <a:buFont typeface="Arial" charset="0"/>
              <a:buChar char="•"/>
            </a:pPr>
            <a:r>
              <a:rPr lang="it-IT" sz="2000" dirty="0"/>
              <a:t>Ottima penetrazione nei tessuti come cute, osso e liquido sinoviale ed un basso potenziale di insorgenza di resistenza batterica per la sua PK/PD favorevole</a:t>
            </a:r>
          </a:p>
          <a:p>
            <a:pPr marL="342900" indent="-342900" algn="just">
              <a:buFont typeface="Arial" charset="0"/>
              <a:buChar char="•"/>
            </a:pPr>
            <a:endParaRPr lang="it-IT" sz="2000" b="1" dirty="0">
              <a:solidFill>
                <a:schemeClr val="tx2">
                  <a:lumMod val="75000"/>
                </a:schemeClr>
              </a:solidFill>
            </a:endParaRPr>
          </a:p>
          <a:p>
            <a:pPr marL="342900" indent="-342900" algn="just">
              <a:buFont typeface="Arial" charset="0"/>
              <a:buChar char="•"/>
            </a:pPr>
            <a:r>
              <a:rPr lang="it-IT" altLang="it-IT" sz="2000" dirty="0" err="1"/>
              <a:t>Dalbavancina</a:t>
            </a:r>
            <a:r>
              <a:rPr lang="it-IT" altLang="it-IT" sz="2000" dirty="0"/>
              <a:t> è approvato per il trattamento delle ABSSSI. Molti dati preliminari supportano il suo utilizzo in altre indicazioni, come l'osteomielite, le infezioni delle protesi articolari e l'endocardite infettiva </a:t>
            </a:r>
          </a:p>
        </p:txBody>
      </p:sp>
    </p:spTree>
    <p:extLst>
      <p:ext uri="{BB962C8B-B14F-4D97-AF65-F5344CB8AC3E}">
        <p14:creationId xmlns:p14="http://schemas.microsoft.com/office/powerpoint/2010/main" val="4046039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8DE4252-D8A6-7EDB-5253-A5EDA46A5062}"/>
              </a:ext>
            </a:extLst>
          </p:cNvPr>
          <p:cNvSpPr txBox="1"/>
          <p:nvPr/>
        </p:nvSpPr>
        <p:spPr>
          <a:xfrm>
            <a:off x="7381852" y="972264"/>
            <a:ext cx="3214710" cy="523220"/>
          </a:xfrm>
          <a:prstGeom prst="rect">
            <a:avLst/>
          </a:prstGeom>
          <a:noFill/>
        </p:spPr>
        <p:txBody>
          <a:bodyPr wrap="square" rtlCol="0">
            <a:spAutoFit/>
          </a:bodyPr>
          <a:lstStyle/>
          <a:p>
            <a:pPr marL="285750" indent="-285750">
              <a:buFont typeface="Wingdings" panose="05000000000000000000" pitchFamily="2" charset="2"/>
              <a:buChar char="Ø"/>
            </a:pPr>
            <a:r>
              <a:rPr lang="it-IT" sz="2800" b="1" dirty="0"/>
              <a:t>ORITAVANCINA</a:t>
            </a:r>
            <a:endParaRPr lang="it-IT" sz="3600" b="1" dirty="0"/>
          </a:p>
        </p:txBody>
      </p:sp>
      <p:sp>
        <p:nvSpPr>
          <p:cNvPr id="4" name="CasellaDiTesto 3">
            <a:extLst>
              <a:ext uri="{FF2B5EF4-FFF2-40B4-BE49-F238E27FC236}">
                <a16:creationId xmlns:a16="http://schemas.microsoft.com/office/drawing/2014/main" id="{4BC831D0-F830-D0D7-D765-9A3017EDEAE0}"/>
              </a:ext>
            </a:extLst>
          </p:cNvPr>
          <p:cNvSpPr txBox="1"/>
          <p:nvPr/>
        </p:nvSpPr>
        <p:spPr>
          <a:xfrm>
            <a:off x="4024298" y="972264"/>
            <a:ext cx="3214710" cy="523220"/>
          </a:xfrm>
          <a:prstGeom prst="rect">
            <a:avLst/>
          </a:prstGeom>
          <a:noFill/>
        </p:spPr>
        <p:txBody>
          <a:bodyPr wrap="square" rtlCol="0">
            <a:spAutoFit/>
          </a:bodyPr>
          <a:lstStyle/>
          <a:p>
            <a:pPr marL="285750" indent="-285750">
              <a:buFont typeface="Wingdings" panose="05000000000000000000" pitchFamily="2" charset="2"/>
              <a:buChar char="Ø"/>
            </a:pPr>
            <a:r>
              <a:rPr lang="it-IT" sz="2800" b="1" dirty="0"/>
              <a:t>DALBAVANCINA</a:t>
            </a:r>
            <a:endParaRPr lang="it-IT" sz="3600" b="1" dirty="0"/>
          </a:p>
        </p:txBody>
      </p:sp>
      <p:graphicFrame>
        <p:nvGraphicFramePr>
          <p:cNvPr id="6" name="Tabella 5">
            <a:extLst>
              <a:ext uri="{FF2B5EF4-FFF2-40B4-BE49-F238E27FC236}">
                <a16:creationId xmlns:a16="http://schemas.microsoft.com/office/drawing/2014/main" id="{785E8552-D87A-F1F3-6815-ACB5E8C7A4EC}"/>
              </a:ext>
            </a:extLst>
          </p:cNvPr>
          <p:cNvGraphicFramePr>
            <a:graphicFrameLocks noGrp="1"/>
          </p:cNvGraphicFramePr>
          <p:nvPr>
            <p:extLst>
              <p:ext uri="{D42A27DB-BD31-4B8C-83A1-F6EECF244321}">
                <p14:modId xmlns:p14="http://schemas.microsoft.com/office/powerpoint/2010/main" val="176337568"/>
              </p:ext>
            </p:extLst>
          </p:nvPr>
        </p:nvGraphicFramePr>
        <p:xfrm>
          <a:off x="1881158" y="1952769"/>
          <a:ext cx="8429684" cy="4377345"/>
        </p:xfrm>
        <a:graphic>
          <a:graphicData uri="http://schemas.openxmlformats.org/drawingml/2006/table">
            <a:tbl>
              <a:tblPr bandRow="1">
                <a:tableStyleId>{5C22544A-7EE6-4342-B048-85BDC9FD1C3A}</a:tableStyleId>
              </a:tblPr>
              <a:tblGrid>
                <a:gridCol w="2074507">
                  <a:extLst>
                    <a:ext uri="{9D8B030D-6E8A-4147-A177-3AD203B41FA5}">
                      <a16:colId xmlns:a16="http://schemas.microsoft.com/office/drawing/2014/main" val="20000"/>
                    </a:ext>
                  </a:extLst>
                </a:gridCol>
                <a:gridCol w="3545282">
                  <a:extLst>
                    <a:ext uri="{9D8B030D-6E8A-4147-A177-3AD203B41FA5}">
                      <a16:colId xmlns:a16="http://schemas.microsoft.com/office/drawing/2014/main" val="20001"/>
                    </a:ext>
                  </a:extLst>
                </a:gridCol>
                <a:gridCol w="2809895">
                  <a:extLst>
                    <a:ext uri="{9D8B030D-6E8A-4147-A177-3AD203B41FA5}">
                      <a16:colId xmlns:a16="http://schemas.microsoft.com/office/drawing/2014/main" val="20002"/>
                    </a:ext>
                  </a:extLst>
                </a:gridCol>
              </a:tblGrid>
              <a:tr h="544715">
                <a:tc>
                  <a:txBody>
                    <a:bodyPr/>
                    <a:lstStyle/>
                    <a:p>
                      <a:pPr algn="l"/>
                      <a:r>
                        <a:rPr lang="it-IT" dirty="0"/>
                        <a:t>Spettro</a:t>
                      </a:r>
                      <a:r>
                        <a:rPr lang="it-IT" baseline="0" dirty="0"/>
                        <a:t> di azione</a:t>
                      </a:r>
                      <a:endParaRPr lang="it-IT" dirty="0"/>
                    </a:p>
                  </a:txBody>
                  <a:tcPr anchor="ctr"/>
                </a:tc>
                <a:tc>
                  <a:txBody>
                    <a:bodyPr/>
                    <a:lstStyle/>
                    <a:p>
                      <a:pPr algn="ctr"/>
                      <a:r>
                        <a:rPr lang="it-IT" dirty="0" err="1"/>
                        <a:t>Gram</a:t>
                      </a:r>
                      <a:r>
                        <a:rPr lang="it-IT" baseline="0" dirty="0"/>
                        <a:t> positivi, MRSA, MRSE </a:t>
                      </a:r>
                      <a:r>
                        <a:rPr lang="it-IT" baseline="0" dirty="0" err="1"/>
                        <a:t>Streptococcus</a:t>
                      </a:r>
                      <a:r>
                        <a:rPr lang="it-IT" baseline="0" dirty="0"/>
                        <a:t> </a:t>
                      </a:r>
                      <a:r>
                        <a:rPr lang="it-IT" baseline="0" dirty="0" err="1"/>
                        <a:t>sp</a:t>
                      </a:r>
                      <a:r>
                        <a:rPr lang="it-IT" baseline="0" dirty="0"/>
                        <a:t>, Enterococchi (non Van A) </a:t>
                      </a:r>
                      <a:endParaRPr lang="it-IT" dirty="0"/>
                    </a:p>
                  </a:txBody>
                  <a:tcPr anchor="ctr"/>
                </a:tc>
                <a:tc>
                  <a:txBody>
                    <a:bodyPr/>
                    <a:lstStyle/>
                    <a:p>
                      <a:pPr algn="ctr"/>
                      <a:r>
                        <a:rPr lang="it-IT" dirty="0"/>
                        <a:t>Stesso spettro + VRE</a:t>
                      </a:r>
                      <a:r>
                        <a:rPr lang="it-IT" baseline="0" dirty="0"/>
                        <a:t> </a:t>
                      </a:r>
                    </a:p>
                    <a:p>
                      <a:pPr algn="ctr"/>
                      <a:r>
                        <a:rPr lang="it-IT" baseline="0" dirty="0"/>
                        <a:t>VISA VRSA</a:t>
                      </a:r>
                      <a:endParaRPr lang="it-IT" dirty="0"/>
                    </a:p>
                  </a:txBody>
                  <a:tcPr anchor="ctr"/>
                </a:tc>
                <a:extLst>
                  <a:ext uri="{0D108BD9-81ED-4DB2-BD59-A6C34878D82A}">
                    <a16:rowId xmlns:a16="http://schemas.microsoft.com/office/drawing/2014/main" val="10000"/>
                  </a:ext>
                </a:extLst>
              </a:tr>
              <a:tr h="544715">
                <a:tc>
                  <a:txBody>
                    <a:bodyPr/>
                    <a:lstStyle/>
                    <a:p>
                      <a:pPr algn="l"/>
                      <a:r>
                        <a:rPr lang="it-IT" dirty="0"/>
                        <a:t>Dosaggio</a:t>
                      </a:r>
                    </a:p>
                  </a:txBody>
                  <a:tcPr anchor="ctr"/>
                </a:tc>
                <a:tc>
                  <a:txBody>
                    <a:bodyPr/>
                    <a:lstStyle/>
                    <a:p>
                      <a:pPr algn="ctr"/>
                      <a:r>
                        <a:rPr lang="it-IT" dirty="0"/>
                        <a:t>100 +500 mg o 1500 mg SD</a:t>
                      </a:r>
                    </a:p>
                  </a:txBody>
                  <a:tcPr anchor="ctr"/>
                </a:tc>
                <a:tc>
                  <a:txBody>
                    <a:bodyPr/>
                    <a:lstStyle/>
                    <a:p>
                      <a:pPr algn="ctr"/>
                      <a:r>
                        <a:rPr lang="it-IT" dirty="0"/>
                        <a:t>1200 mg</a:t>
                      </a:r>
                    </a:p>
                  </a:txBody>
                  <a:tcPr anchor="ctr"/>
                </a:tc>
                <a:extLst>
                  <a:ext uri="{0D108BD9-81ED-4DB2-BD59-A6C34878D82A}">
                    <a16:rowId xmlns:a16="http://schemas.microsoft.com/office/drawing/2014/main" val="10001"/>
                  </a:ext>
                </a:extLst>
              </a:tr>
              <a:tr h="544715">
                <a:tc>
                  <a:txBody>
                    <a:bodyPr/>
                    <a:lstStyle/>
                    <a:p>
                      <a:pPr algn="l"/>
                      <a:r>
                        <a:rPr lang="it-IT" dirty="0"/>
                        <a:t>Tempo di infusione</a:t>
                      </a:r>
                    </a:p>
                  </a:txBody>
                  <a:tcPr anchor="ctr"/>
                </a:tc>
                <a:tc>
                  <a:txBody>
                    <a:bodyPr/>
                    <a:lstStyle/>
                    <a:p>
                      <a:pPr algn="ctr"/>
                      <a:r>
                        <a:rPr lang="it-IT" dirty="0"/>
                        <a:t>30’</a:t>
                      </a:r>
                    </a:p>
                  </a:txBody>
                  <a:tcPr anchor="ctr"/>
                </a:tc>
                <a:tc>
                  <a:txBody>
                    <a:bodyPr/>
                    <a:lstStyle/>
                    <a:p>
                      <a:pPr algn="ctr"/>
                      <a:r>
                        <a:rPr lang="it-IT" dirty="0"/>
                        <a:t>3 ore</a:t>
                      </a:r>
                    </a:p>
                  </a:txBody>
                  <a:tcPr anchor="ctr"/>
                </a:tc>
                <a:extLst>
                  <a:ext uri="{0D108BD9-81ED-4DB2-BD59-A6C34878D82A}">
                    <a16:rowId xmlns:a16="http://schemas.microsoft.com/office/drawing/2014/main" val="10002"/>
                  </a:ext>
                </a:extLst>
              </a:tr>
              <a:tr h="544715">
                <a:tc>
                  <a:txBody>
                    <a:bodyPr/>
                    <a:lstStyle/>
                    <a:p>
                      <a:pPr algn="l"/>
                      <a:r>
                        <a:rPr lang="it-IT" dirty="0"/>
                        <a:t>Interazioni</a:t>
                      </a:r>
                    </a:p>
                  </a:txBody>
                  <a:tcPr anchor="ctr"/>
                </a:tc>
                <a:tc>
                  <a:txBody>
                    <a:bodyPr/>
                    <a:lstStyle/>
                    <a:p>
                      <a:pPr algn="ctr"/>
                      <a:r>
                        <a:rPr lang="it-IT" dirty="0"/>
                        <a:t>Non note</a:t>
                      </a:r>
                    </a:p>
                  </a:txBody>
                  <a:tcPr anchor="ctr"/>
                </a:tc>
                <a:tc>
                  <a:txBody>
                    <a:bodyPr/>
                    <a:lstStyle/>
                    <a:p>
                      <a:pPr algn="ctr"/>
                      <a:r>
                        <a:rPr lang="it-IT" dirty="0"/>
                        <a:t>Alterazione dei parametri coagulativi  (</a:t>
                      </a:r>
                      <a:r>
                        <a:rPr lang="it-IT" dirty="0" err="1"/>
                        <a:t>aPTT</a:t>
                      </a:r>
                      <a:r>
                        <a:rPr lang="it-IT" dirty="0"/>
                        <a:t>) in caso</a:t>
                      </a:r>
                      <a:r>
                        <a:rPr lang="it-IT" baseline="0" dirty="0"/>
                        <a:t> di somministrazione di eparina </a:t>
                      </a:r>
                      <a:r>
                        <a:rPr lang="it-IT" baseline="0" dirty="0" err="1"/>
                        <a:t>e.v.</a:t>
                      </a:r>
                      <a:endParaRPr lang="it-IT" dirty="0"/>
                    </a:p>
                  </a:txBody>
                  <a:tcPr anchor="ctr"/>
                </a:tc>
                <a:extLst>
                  <a:ext uri="{0D108BD9-81ED-4DB2-BD59-A6C34878D82A}">
                    <a16:rowId xmlns:a16="http://schemas.microsoft.com/office/drawing/2014/main" val="10003"/>
                  </a:ext>
                </a:extLst>
              </a:tr>
              <a:tr h="544715">
                <a:tc>
                  <a:txBody>
                    <a:bodyPr/>
                    <a:lstStyle/>
                    <a:p>
                      <a:pPr algn="l"/>
                      <a:r>
                        <a:rPr lang="it-IT" dirty="0"/>
                        <a:t>Indicazione</a:t>
                      </a:r>
                    </a:p>
                  </a:txBody>
                  <a:tcPr anchor="ctr"/>
                </a:tc>
                <a:tc>
                  <a:txBody>
                    <a:bodyPr/>
                    <a:lstStyle/>
                    <a:p>
                      <a:pPr algn="ctr"/>
                      <a:r>
                        <a:rPr lang="it-IT" dirty="0"/>
                        <a:t>ABSSSI</a:t>
                      </a:r>
                    </a:p>
                  </a:txBody>
                  <a:tcPr anchor="ctr"/>
                </a:tc>
                <a:tc>
                  <a:txBody>
                    <a:bodyPr/>
                    <a:lstStyle/>
                    <a:p>
                      <a:pPr algn="ctr"/>
                      <a:r>
                        <a:rPr lang="it-IT" dirty="0"/>
                        <a:t>ABSSSI</a:t>
                      </a:r>
                    </a:p>
                  </a:txBody>
                  <a:tcPr anchor="ctr"/>
                </a:tc>
                <a:extLst>
                  <a:ext uri="{0D108BD9-81ED-4DB2-BD59-A6C34878D82A}">
                    <a16:rowId xmlns:a16="http://schemas.microsoft.com/office/drawing/2014/main" val="10004"/>
                  </a:ext>
                </a:extLst>
              </a:tr>
              <a:tr h="544715">
                <a:tc>
                  <a:txBody>
                    <a:bodyPr/>
                    <a:lstStyle/>
                    <a:p>
                      <a:pPr algn="l"/>
                      <a:r>
                        <a:rPr lang="it-IT" dirty="0"/>
                        <a:t>Aggiustamento </a:t>
                      </a:r>
                      <a:r>
                        <a:rPr lang="it-IT" dirty="0" err="1"/>
                        <a:t>posologico</a:t>
                      </a:r>
                      <a:endParaRPr lang="it-IT" dirty="0"/>
                    </a:p>
                  </a:txBody>
                  <a:tcPr anchor="ctr"/>
                </a:tc>
                <a:tc>
                  <a:txBody>
                    <a:bodyPr/>
                    <a:lstStyle/>
                    <a:p>
                      <a:pPr algn="ctr"/>
                      <a:r>
                        <a:rPr lang="it-IT" dirty="0"/>
                        <a:t>Non necessario fino</a:t>
                      </a:r>
                      <a:r>
                        <a:rPr lang="it-IT" baseline="0" dirty="0"/>
                        <a:t> a </a:t>
                      </a:r>
                      <a:r>
                        <a:rPr lang="it-IT" baseline="0" dirty="0" err="1"/>
                        <a:t>ClCr</a:t>
                      </a:r>
                      <a:r>
                        <a:rPr lang="it-IT" baseline="0" dirty="0"/>
                        <a:t> &lt;30 ml/min</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a:t>Non necessario fino</a:t>
                      </a:r>
                      <a:r>
                        <a:rPr lang="it-IT" baseline="0" dirty="0"/>
                        <a:t> a </a:t>
                      </a:r>
                      <a:r>
                        <a:rPr lang="it-IT" baseline="0" dirty="0" err="1"/>
                        <a:t>ClCr</a:t>
                      </a:r>
                      <a:r>
                        <a:rPr lang="it-IT" baseline="0" dirty="0"/>
                        <a:t> &lt;30 ml/min</a:t>
                      </a:r>
                      <a:endParaRPr lang="it-IT" dirty="0"/>
                    </a:p>
                  </a:txBody>
                  <a:tcPr anchor="ctr"/>
                </a:tc>
                <a:extLst>
                  <a:ext uri="{0D108BD9-81ED-4DB2-BD59-A6C34878D82A}">
                    <a16:rowId xmlns:a16="http://schemas.microsoft.com/office/drawing/2014/main" val="10005"/>
                  </a:ext>
                </a:extLst>
              </a:tr>
            </a:tbl>
          </a:graphicData>
        </a:graphic>
      </p:graphicFrame>
      <p:sp>
        <p:nvSpPr>
          <p:cNvPr id="7" name="Ovale 6">
            <a:extLst>
              <a:ext uri="{FF2B5EF4-FFF2-40B4-BE49-F238E27FC236}">
                <a16:creationId xmlns:a16="http://schemas.microsoft.com/office/drawing/2014/main" id="{B5195F3D-0338-A485-C139-CB22B4971342}"/>
              </a:ext>
            </a:extLst>
          </p:cNvPr>
          <p:cNvSpPr/>
          <p:nvPr/>
        </p:nvSpPr>
        <p:spPr>
          <a:xfrm>
            <a:off x="7453322" y="1900958"/>
            <a:ext cx="2928958" cy="107157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61335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B075465-EE60-9743-6759-4D8ED2FBE43F}"/>
              </a:ext>
            </a:extLst>
          </p:cNvPr>
          <p:cNvSpPr txBox="1"/>
          <p:nvPr/>
        </p:nvSpPr>
        <p:spPr>
          <a:xfrm>
            <a:off x="530271" y="2446091"/>
            <a:ext cx="11131457" cy="3785652"/>
          </a:xfrm>
          <a:prstGeom prst="rect">
            <a:avLst/>
          </a:prstGeom>
          <a:noFill/>
        </p:spPr>
        <p:txBody>
          <a:bodyPr wrap="square" rtlCol="0">
            <a:spAutoFit/>
          </a:bodyPr>
          <a:lstStyle/>
          <a:p>
            <a:pPr marL="342900" indent="-342900" algn="just">
              <a:buFont typeface="Arial" charset="0"/>
              <a:buChar char="•"/>
            </a:pPr>
            <a:r>
              <a:rPr lang="it-IT" sz="2400" dirty="0"/>
              <a:t>Possibilità di OPAT con conseguente riduzione della degenza, dei costi e soprattutto dei rischi per il paziente (es. ICA)</a:t>
            </a:r>
          </a:p>
          <a:p>
            <a:pPr marL="342900" indent="-342900" algn="just">
              <a:buFont typeface="Arial" charset="0"/>
              <a:buChar char="•"/>
            </a:pPr>
            <a:endParaRPr lang="it-IT" sz="2400" dirty="0"/>
          </a:p>
          <a:p>
            <a:pPr marL="342900" indent="-342900" algn="just">
              <a:buFont typeface="Arial" charset="0"/>
              <a:buChar char="•"/>
            </a:pPr>
            <a:r>
              <a:rPr lang="it-IT" sz="2400" dirty="0"/>
              <a:t>Miglior controllo sulla terapia somministrata</a:t>
            </a:r>
          </a:p>
          <a:p>
            <a:pPr marL="342900" indent="-342900" algn="just"/>
            <a:endParaRPr lang="it-IT" sz="2400" dirty="0"/>
          </a:p>
          <a:p>
            <a:pPr marL="342900" indent="-342900" algn="just">
              <a:buFont typeface="Arial" charset="0"/>
              <a:buChar char="•"/>
            </a:pPr>
            <a:r>
              <a:rPr lang="it-IT" sz="2400" dirty="0"/>
              <a:t>Migliore </a:t>
            </a:r>
            <a:r>
              <a:rPr lang="it-IT" sz="2400" dirty="0" err="1"/>
              <a:t>compliance</a:t>
            </a:r>
            <a:r>
              <a:rPr lang="it-IT" sz="2400" dirty="0"/>
              <a:t> del paziente </a:t>
            </a:r>
          </a:p>
          <a:p>
            <a:pPr marL="342900" indent="-342900" algn="just">
              <a:buFont typeface="Arial" charset="0"/>
              <a:buChar char="•"/>
            </a:pPr>
            <a:endParaRPr lang="it-IT" sz="2400" dirty="0"/>
          </a:p>
          <a:p>
            <a:pPr marL="342900" indent="-342900" algn="just">
              <a:buFont typeface="Arial" charset="0"/>
              <a:buChar char="•"/>
            </a:pPr>
            <a:r>
              <a:rPr lang="it-IT" sz="2400" dirty="0"/>
              <a:t>Garantire efficacia anche nei confronti di infezioni dovute a batteri </a:t>
            </a:r>
            <a:r>
              <a:rPr lang="it-IT" sz="2400" dirty="0" err="1"/>
              <a:t>Gram</a:t>
            </a:r>
            <a:r>
              <a:rPr lang="it-IT" sz="2400" dirty="0"/>
              <a:t> positivi resistenti</a:t>
            </a:r>
          </a:p>
          <a:p>
            <a:pPr marL="342900" indent="-342900" algn="just">
              <a:buFont typeface="Arial" charset="0"/>
              <a:buChar char="•"/>
            </a:pPr>
            <a:endParaRPr lang="it-IT" sz="2400" dirty="0"/>
          </a:p>
        </p:txBody>
      </p:sp>
      <p:sp>
        <p:nvSpPr>
          <p:cNvPr id="5" name="CasellaDiTesto 4">
            <a:extLst>
              <a:ext uri="{FF2B5EF4-FFF2-40B4-BE49-F238E27FC236}">
                <a16:creationId xmlns:a16="http://schemas.microsoft.com/office/drawing/2014/main" id="{22B8CEFE-F8F1-73EB-5A2B-19DDB514F7A0}"/>
              </a:ext>
            </a:extLst>
          </p:cNvPr>
          <p:cNvSpPr txBox="1"/>
          <p:nvPr/>
        </p:nvSpPr>
        <p:spPr>
          <a:xfrm>
            <a:off x="1916876" y="1271938"/>
            <a:ext cx="8358246" cy="523220"/>
          </a:xfrm>
          <a:prstGeom prst="rect">
            <a:avLst/>
          </a:prstGeom>
          <a:noFill/>
        </p:spPr>
        <p:txBody>
          <a:bodyPr wrap="square" rtlCol="0">
            <a:spAutoFit/>
          </a:bodyPr>
          <a:lstStyle/>
          <a:p>
            <a:pPr algn="ctr"/>
            <a:r>
              <a:rPr lang="it-IT" sz="2800" b="1" dirty="0">
                <a:solidFill>
                  <a:srgbClr val="7030A0"/>
                </a:solidFill>
              </a:rPr>
              <a:t>Principali vantaggi della terapia LONG-ACTING </a:t>
            </a:r>
          </a:p>
        </p:txBody>
      </p:sp>
    </p:spTree>
    <p:extLst>
      <p:ext uri="{BB962C8B-B14F-4D97-AF65-F5344CB8AC3E}">
        <p14:creationId xmlns:p14="http://schemas.microsoft.com/office/powerpoint/2010/main" val="2261342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9B9DD6B6-4D0A-DCED-2D55-B937959444D3}"/>
              </a:ext>
            </a:extLst>
          </p:cNvPr>
          <p:cNvGrpSpPr/>
          <p:nvPr/>
        </p:nvGrpSpPr>
        <p:grpSpPr>
          <a:xfrm>
            <a:off x="2767927" y="1799475"/>
            <a:ext cx="7007838" cy="4789735"/>
            <a:chOff x="1406771" y="558368"/>
            <a:chExt cx="9343784" cy="4789735"/>
          </a:xfrm>
        </p:grpSpPr>
        <p:sp>
          <p:nvSpPr>
            <p:cNvPr id="4" name="CasellaDiTesto 3">
              <a:extLst>
                <a:ext uri="{FF2B5EF4-FFF2-40B4-BE49-F238E27FC236}">
                  <a16:creationId xmlns:a16="http://schemas.microsoft.com/office/drawing/2014/main" id="{73D1E929-1BDB-7CE0-1659-05742FEB6462}"/>
                </a:ext>
              </a:extLst>
            </p:cNvPr>
            <p:cNvSpPr txBox="1"/>
            <p:nvPr/>
          </p:nvSpPr>
          <p:spPr>
            <a:xfrm>
              <a:off x="2211964" y="558368"/>
              <a:ext cx="7429551" cy="400110"/>
            </a:xfrm>
            <a:prstGeom prst="rect">
              <a:avLst/>
            </a:prstGeom>
            <a:noFill/>
            <a:ln>
              <a:solidFill>
                <a:srgbClr val="7030A0"/>
              </a:solidFill>
            </a:ln>
          </p:spPr>
          <p:txBody>
            <a:bodyPr wrap="square" rtlCol="0">
              <a:spAutoFit/>
            </a:bodyPr>
            <a:lstStyle/>
            <a:p>
              <a:r>
                <a:rPr lang="it-IT" sz="2000" b="1" dirty="0"/>
                <a:t>Infezione da </a:t>
              </a:r>
              <a:r>
                <a:rPr lang="it-IT" sz="2000" b="1" dirty="0" err="1"/>
                <a:t>Gram</a:t>
              </a:r>
              <a:r>
                <a:rPr lang="it-IT" sz="2000" b="1" dirty="0"/>
                <a:t> positivi (</a:t>
              </a:r>
              <a:r>
                <a:rPr lang="it-IT" sz="2000" b="1" dirty="0" err="1"/>
                <a:t>acccertata</a:t>
              </a:r>
              <a:r>
                <a:rPr lang="it-IT" sz="2000" b="1" dirty="0"/>
                <a:t>  o sospetta)</a:t>
              </a:r>
            </a:p>
          </p:txBody>
        </p:sp>
        <p:sp>
          <p:nvSpPr>
            <p:cNvPr id="6" name="CasellaDiTesto 5">
              <a:extLst>
                <a:ext uri="{FF2B5EF4-FFF2-40B4-BE49-F238E27FC236}">
                  <a16:creationId xmlns:a16="http://schemas.microsoft.com/office/drawing/2014/main" id="{7E41EE05-C879-ED2F-48B5-6DA368950D56}"/>
                </a:ext>
              </a:extLst>
            </p:cNvPr>
            <p:cNvSpPr txBox="1"/>
            <p:nvPr/>
          </p:nvSpPr>
          <p:spPr>
            <a:xfrm>
              <a:off x="1406771" y="1720012"/>
              <a:ext cx="2900706" cy="338554"/>
            </a:xfrm>
            <a:prstGeom prst="rect">
              <a:avLst/>
            </a:prstGeom>
            <a:noFill/>
          </p:spPr>
          <p:txBody>
            <a:bodyPr wrap="square" rtlCol="0">
              <a:spAutoFit/>
            </a:bodyPr>
            <a:lstStyle/>
            <a:p>
              <a:r>
                <a:rPr lang="it-IT" sz="1600" b="1" dirty="0"/>
                <a:t>STABILITA’ CLINICA</a:t>
              </a:r>
            </a:p>
          </p:txBody>
        </p:sp>
        <p:sp>
          <p:nvSpPr>
            <p:cNvPr id="7" name="CasellaDiTesto 6">
              <a:extLst>
                <a:ext uri="{FF2B5EF4-FFF2-40B4-BE49-F238E27FC236}">
                  <a16:creationId xmlns:a16="http://schemas.microsoft.com/office/drawing/2014/main" id="{C9D9B850-070E-7F76-0E6D-7705E2D1993E}"/>
                </a:ext>
              </a:extLst>
            </p:cNvPr>
            <p:cNvSpPr txBox="1"/>
            <p:nvPr/>
          </p:nvSpPr>
          <p:spPr>
            <a:xfrm>
              <a:off x="1545210" y="2344318"/>
              <a:ext cx="2762269" cy="2062103"/>
            </a:xfrm>
            <a:prstGeom prst="rect">
              <a:avLst/>
            </a:prstGeom>
            <a:noFill/>
          </p:spPr>
          <p:txBody>
            <a:bodyPr wrap="square" rtlCol="0">
              <a:spAutoFit/>
            </a:bodyPr>
            <a:lstStyle/>
            <a:p>
              <a:r>
                <a:rPr lang="it-IT" sz="1600" b="1" dirty="0"/>
                <a:t>Campionamento microbiologico</a:t>
              </a:r>
            </a:p>
            <a:p>
              <a:r>
                <a:rPr lang="it-IT" sz="1600" b="1" dirty="0"/>
                <a:t>Inizio terapia antibiotica</a:t>
              </a:r>
            </a:p>
            <a:p>
              <a:r>
                <a:rPr lang="it-IT" sz="1600" b="1" dirty="0"/>
                <a:t>in ospedale e dimissione precoce o arruolamento diretto in regime diurno  </a:t>
              </a:r>
            </a:p>
          </p:txBody>
        </p:sp>
        <p:sp>
          <p:nvSpPr>
            <p:cNvPr id="8" name="CasellaDiTesto 7">
              <a:extLst>
                <a:ext uri="{FF2B5EF4-FFF2-40B4-BE49-F238E27FC236}">
                  <a16:creationId xmlns:a16="http://schemas.microsoft.com/office/drawing/2014/main" id="{452B7A88-5EFE-867A-2DE7-27553215F5C3}"/>
                </a:ext>
              </a:extLst>
            </p:cNvPr>
            <p:cNvSpPr txBox="1"/>
            <p:nvPr/>
          </p:nvSpPr>
          <p:spPr>
            <a:xfrm>
              <a:off x="4116977" y="4701772"/>
              <a:ext cx="3376960" cy="646331"/>
            </a:xfrm>
            <a:prstGeom prst="rect">
              <a:avLst/>
            </a:prstGeom>
            <a:noFill/>
          </p:spPr>
          <p:txBody>
            <a:bodyPr wrap="square" rtlCol="0">
              <a:spAutoFit/>
            </a:bodyPr>
            <a:lstStyle/>
            <a:p>
              <a:pPr algn="ctr"/>
              <a:r>
                <a:rPr lang="it-IT" b="1" dirty="0"/>
                <a:t>Long </a:t>
              </a:r>
              <a:r>
                <a:rPr lang="it-IT" b="1" dirty="0" err="1"/>
                <a:t>Acting</a:t>
              </a:r>
              <a:r>
                <a:rPr lang="it-IT" b="1" dirty="0"/>
                <a:t> </a:t>
              </a:r>
            </a:p>
            <a:p>
              <a:pPr algn="ctr"/>
              <a:r>
                <a:rPr lang="it-IT" b="1" dirty="0"/>
                <a:t>In DH o </a:t>
              </a:r>
              <a:r>
                <a:rPr lang="it-IT" b="1" dirty="0" err="1"/>
                <a:t>Day</a:t>
              </a:r>
              <a:r>
                <a:rPr lang="it-IT" b="1" dirty="0"/>
                <a:t> Service </a:t>
              </a:r>
            </a:p>
          </p:txBody>
        </p:sp>
        <p:sp>
          <p:nvSpPr>
            <p:cNvPr id="9" name="CasellaDiTesto 8">
              <a:extLst>
                <a:ext uri="{FF2B5EF4-FFF2-40B4-BE49-F238E27FC236}">
                  <a16:creationId xmlns:a16="http://schemas.microsoft.com/office/drawing/2014/main" id="{76CE5FE8-E94E-5F6A-3F59-9057C5EE0796}"/>
                </a:ext>
              </a:extLst>
            </p:cNvPr>
            <p:cNvSpPr txBox="1"/>
            <p:nvPr/>
          </p:nvSpPr>
          <p:spPr>
            <a:xfrm>
              <a:off x="7736503" y="1720012"/>
              <a:ext cx="3014052" cy="338554"/>
            </a:xfrm>
            <a:prstGeom prst="rect">
              <a:avLst/>
            </a:prstGeom>
            <a:noFill/>
          </p:spPr>
          <p:txBody>
            <a:bodyPr wrap="square" rtlCol="0">
              <a:spAutoFit/>
            </a:bodyPr>
            <a:lstStyle/>
            <a:p>
              <a:r>
                <a:rPr lang="it-IT" sz="1600" b="1" dirty="0"/>
                <a:t>INSTABILITA’ CLINICA </a:t>
              </a:r>
            </a:p>
          </p:txBody>
        </p:sp>
        <p:sp>
          <p:nvSpPr>
            <p:cNvPr id="10" name="CasellaDiTesto 9">
              <a:extLst>
                <a:ext uri="{FF2B5EF4-FFF2-40B4-BE49-F238E27FC236}">
                  <a16:creationId xmlns:a16="http://schemas.microsoft.com/office/drawing/2014/main" id="{3F89FBCE-B38F-771A-ED4D-9B0B4B1FBB11}"/>
                </a:ext>
              </a:extLst>
            </p:cNvPr>
            <p:cNvSpPr txBox="1"/>
            <p:nvPr/>
          </p:nvSpPr>
          <p:spPr>
            <a:xfrm>
              <a:off x="7995137" y="2594581"/>
              <a:ext cx="2714625" cy="1569660"/>
            </a:xfrm>
            <a:prstGeom prst="rect">
              <a:avLst/>
            </a:prstGeom>
            <a:noFill/>
            <a:ln>
              <a:noFill/>
            </a:ln>
          </p:spPr>
          <p:txBody>
            <a:bodyPr wrap="square" rtlCol="0">
              <a:spAutoFit/>
            </a:bodyPr>
            <a:lstStyle/>
            <a:p>
              <a:r>
                <a:rPr lang="it-IT" sz="1600" b="1" dirty="0"/>
                <a:t>Avvio terapia antibiotica in ospedale fino a miglioramento clinico e a diagnosi microbiologica</a:t>
              </a:r>
            </a:p>
          </p:txBody>
        </p:sp>
      </p:grpSp>
      <p:sp>
        <p:nvSpPr>
          <p:cNvPr id="11" name="CasellaDiTesto 10">
            <a:extLst>
              <a:ext uri="{FF2B5EF4-FFF2-40B4-BE49-F238E27FC236}">
                <a16:creationId xmlns:a16="http://schemas.microsoft.com/office/drawing/2014/main" id="{2B2B7F34-8908-27DA-05CD-2AAE7E1055C8}"/>
              </a:ext>
            </a:extLst>
          </p:cNvPr>
          <p:cNvSpPr txBox="1"/>
          <p:nvPr/>
        </p:nvSpPr>
        <p:spPr>
          <a:xfrm>
            <a:off x="1900160" y="1012293"/>
            <a:ext cx="8391680" cy="400110"/>
          </a:xfrm>
          <a:prstGeom prst="rect">
            <a:avLst/>
          </a:prstGeom>
          <a:noFill/>
          <a:ln>
            <a:noFill/>
          </a:ln>
        </p:spPr>
        <p:txBody>
          <a:bodyPr wrap="square" rtlCol="0">
            <a:spAutoFit/>
          </a:bodyPr>
          <a:lstStyle/>
          <a:p>
            <a:pPr algn="ctr"/>
            <a:r>
              <a:rPr lang="it-IT" sz="2000" b="1" dirty="0">
                <a:solidFill>
                  <a:srgbClr val="7030A0"/>
                </a:solidFill>
              </a:rPr>
              <a:t>Possibile scenario per il trattamento delle ABSSSI</a:t>
            </a:r>
          </a:p>
        </p:txBody>
      </p:sp>
      <p:cxnSp>
        <p:nvCxnSpPr>
          <p:cNvPr id="12" name="Connettore 2 11">
            <a:extLst>
              <a:ext uri="{FF2B5EF4-FFF2-40B4-BE49-F238E27FC236}">
                <a16:creationId xmlns:a16="http://schemas.microsoft.com/office/drawing/2014/main" id="{CB4A7ABB-CE32-DA05-2F5F-F9234B51ECEA}"/>
              </a:ext>
            </a:extLst>
          </p:cNvPr>
          <p:cNvCxnSpPr/>
          <p:nvPr/>
        </p:nvCxnSpPr>
        <p:spPr>
          <a:xfrm rot="5400000">
            <a:off x="3444054" y="2727375"/>
            <a:ext cx="285752" cy="158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1 12">
            <a:extLst>
              <a:ext uri="{FF2B5EF4-FFF2-40B4-BE49-F238E27FC236}">
                <a16:creationId xmlns:a16="http://schemas.microsoft.com/office/drawing/2014/main" id="{A13D78FA-1C80-29AF-AF42-82051F01D847}"/>
              </a:ext>
            </a:extLst>
          </p:cNvPr>
          <p:cNvCxnSpPr/>
          <p:nvPr/>
        </p:nvCxnSpPr>
        <p:spPr>
          <a:xfrm>
            <a:off x="3586136" y="2585293"/>
            <a:ext cx="5072098" cy="158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Connettore 1 13">
            <a:extLst>
              <a:ext uri="{FF2B5EF4-FFF2-40B4-BE49-F238E27FC236}">
                <a16:creationId xmlns:a16="http://schemas.microsoft.com/office/drawing/2014/main" id="{63131358-7ADD-7A4F-760E-D1DFE14EC46A}"/>
              </a:ext>
            </a:extLst>
          </p:cNvPr>
          <p:cNvCxnSpPr/>
          <p:nvPr/>
        </p:nvCxnSpPr>
        <p:spPr>
          <a:xfrm rot="5400000" flipH="1" flipV="1">
            <a:off x="5622913" y="2405904"/>
            <a:ext cx="357190" cy="158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A748A607-CC9C-1E81-D21D-0C2805A121CE}"/>
              </a:ext>
            </a:extLst>
          </p:cNvPr>
          <p:cNvCxnSpPr/>
          <p:nvPr/>
        </p:nvCxnSpPr>
        <p:spPr>
          <a:xfrm rot="5400000">
            <a:off x="8516152" y="2727375"/>
            <a:ext cx="285752" cy="158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FAF46D9F-874E-696F-5A7D-4662E956624C}"/>
              </a:ext>
            </a:extLst>
          </p:cNvPr>
          <p:cNvCxnSpPr/>
          <p:nvPr/>
        </p:nvCxnSpPr>
        <p:spPr>
          <a:xfrm rot="5400000">
            <a:off x="3444054" y="3441755"/>
            <a:ext cx="285752" cy="158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BE3016A0-037B-C818-10F1-83529815F747}"/>
              </a:ext>
            </a:extLst>
          </p:cNvPr>
          <p:cNvCxnSpPr/>
          <p:nvPr/>
        </p:nvCxnSpPr>
        <p:spPr>
          <a:xfrm rot="5400000">
            <a:off x="8514564" y="3513193"/>
            <a:ext cx="285752" cy="158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D278B1A8-C9D6-3815-D715-FB7631624042}"/>
              </a:ext>
            </a:extLst>
          </p:cNvPr>
          <p:cNvCxnSpPr>
            <a:endCxn id="8" idx="1"/>
          </p:cNvCxnSpPr>
          <p:nvPr/>
        </p:nvCxnSpPr>
        <p:spPr>
          <a:xfrm>
            <a:off x="3975716" y="5657127"/>
            <a:ext cx="824866" cy="60891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EC4D3654-B606-F409-6A36-3B212E31B461}"/>
              </a:ext>
            </a:extLst>
          </p:cNvPr>
          <p:cNvCxnSpPr/>
          <p:nvPr/>
        </p:nvCxnSpPr>
        <p:spPr>
          <a:xfrm rot="10800000" flipV="1">
            <a:off x="6872284" y="5514251"/>
            <a:ext cx="1000132" cy="78581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590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F30095-7ABE-F837-6F43-61C5695AC930}"/>
              </a:ext>
            </a:extLst>
          </p:cNvPr>
          <p:cNvSpPr txBox="1"/>
          <p:nvPr/>
        </p:nvSpPr>
        <p:spPr>
          <a:xfrm>
            <a:off x="8977159" y="2062265"/>
            <a:ext cx="3017418" cy="400110"/>
          </a:xfrm>
          <a:prstGeom prst="rect">
            <a:avLst/>
          </a:prstGeom>
          <a:noFill/>
          <a:ln>
            <a:noFill/>
          </a:ln>
        </p:spPr>
        <p:txBody>
          <a:bodyPr wrap="square" rtlCol="0">
            <a:spAutoFit/>
          </a:bodyPr>
          <a:lstStyle/>
          <a:p>
            <a:pPr algn="r"/>
            <a:r>
              <a:rPr lang="it-IT" sz="2000" b="1" dirty="0">
                <a:solidFill>
                  <a:srgbClr val="7030A0"/>
                </a:solidFill>
              </a:rPr>
              <a:t>Analisi di costo/efficacia </a:t>
            </a:r>
          </a:p>
        </p:txBody>
      </p:sp>
      <p:pic>
        <p:nvPicPr>
          <p:cNvPr id="5" name="Picture 2">
            <a:extLst>
              <a:ext uri="{FF2B5EF4-FFF2-40B4-BE49-F238E27FC236}">
                <a16:creationId xmlns:a16="http://schemas.microsoft.com/office/drawing/2014/main" id="{7DDBC576-1B80-A523-D42A-195DF4EE2A49}"/>
              </a:ext>
            </a:extLst>
          </p:cNvPr>
          <p:cNvPicPr>
            <a:picLocks noChangeAspect="1" noChangeArrowheads="1"/>
          </p:cNvPicPr>
          <p:nvPr/>
        </p:nvPicPr>
        <p:blipFill>
          <a:blip r:embed="rId2"/>
          <a:srcRect l="26354" t="21484" r="15995" b="38477"/>
          <a:stretch>
            <a:fillRect/>
          </a:stretch>
        </p:blipFill>
        <p:spPr bwMode="auto">
          <a:xfrm>
            <a:off x="131121" y="886903"/>
            <a:ext cx="7019956" cy="2928958"/>
          </a:xfrm>
          <a:prstGeom prst="rect">
            <a:avLst/>
          </a:prstGeom>
          <a:noFill/>
          <a:ln w="28575">
            <a:solidFill>
              <a:schemeClr val="tx1"/>
            </a:solidFill>
            <a:miter lim="800000"/>
            <a:headEnd/>
            <a:tailEnd/>
          </a:ln>
          <a:effectLst/>
        </p:spPr>
      </p:pic>
      <p:pic>
        <p:nvPicPr>
          <p:cNvPr id="20" name="Picture 4">
            <a:extLst>
              <a:ext uri="{FF2B5EF4-FFF2-40B4-BE49-F238E27FC236}">
                <a16:creationId xmlns:a16="http://schemas.microsoft.com/office/drawing/2014/main" id="{843A7C2F-607A-E145-4517-3924D12CBE3B}"/>
              </a:ext>
            </a:extLst>
          </p:cNvPr>
          <p:cNvPicPr>
            <a:picLocks noChangeAspect="1" noChangeArrowheads="1"/>
          </p:cNvPicPr>
          <p:nvPr/>
        </p:nvPicPr>
        <p:blipFill>
          <a:blip r:embed="rId3"/>
          <a:srcRect l="26940" t="34375" r="16508" b="19726"/>
          <a:stretch>
            <a:fillRect/>
          </a:stretch>
        </p:blipFill>
        <p:spPr bwMode="auto">
          <a:xfrm>
            <a:off x="5884984" y="3943226"/>
            <a:ext cx="6184351" cy="2821985"/>
          </a:xfrm>
          <a:prstGeom prst="rect">
            <a:avLst/>
          </a:prstGeom>
          <a:noFill/>
          <a:ln w="28575">
            <a:solidFill>
              <a:schemeClr val="tx1"/>
            </a:solidFill>
            <a:miter lim="800000"/>
            <a:headEnd/>
            <a:tailEnd/>
          </a:ln>
          <a:effectLst/>
        </p:spPr>
      </p:pic>
      <p:sp>
        <p:nvSpPr>
          <p:cNvPr id="21" name="Freccia a destra 6">
            <a:extLst>
              <a:ext uri="{FF2B5EF4-FFF2-40B4-BE49-F238E27FC236}">
                <a16:creationId xmlns:a16="http://schemas.microsoft.com/office/drawing/2014/main" id="{BF8B73F1-6942-8A25-76F5-B1A9FC36813B}"/>
              </a:ext>
            </a:extLst>
          </p:cNvPr>
          <p:cNvSpPr/>
          <p:nvPr/>
        </p:nvSpPr>
        <p:spPr>
          <a:xfrm>
            <a:off x="257147" y="6279947"/>
            <a:ext cx="5334761" cy="285752"/>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82596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1BED9AC-F13F-CB07-C719-35B993A115A8}"/>
              </a:ext>
            </a:extLst>
          </p:cNvPr>
          <p:cNvSpPr txBox="1"/>
          <p:nvPr/>
        </p:nvSpPr>
        <p:spPr>
          <a:xfrm>
            <a:off x="428596" y="2186338"/>
            <a:ext cx="11224142" cy="3892732"/>
          </a:xfrm>
          <a:prstGeom prst="rect">
            <a:avLst/>
          </a:prstGeom>
          <a:noFill/>
        </p:spPr>
        <p:txBody>
          <a:bodyPr wrap="square" rtlCol="0">
            <a:spAutoFit/>
          </a:bodyPr>
          <a:lstStyle/>
          <a:p>
            <a:pPr algn="just">
              <a:lnSpc>
                <a:spcPct val="200000"/>
              </a:lnSpc>
              <a:buFont typeface="Wingdings" pitchFamily="2" charset="2"/>
              <a:buChar char="ü"/>
            </a:pPr>
            <a:r>
              <a:rPr lang="it-IT" dirty="0"/>
              <a:t> Le ABSSSI sono infezioni frequenti, soprattutto nei pazienti con </a:t>
            </a:r>
            <a:r>
              <a:rPr lang="it-IT" dirty="0" err="1"/>
              <a:t>comorbidità</a:t>
            </a:r>
            <a:endParaRPr lang="it-IT" dirty="0"/>
          </a:p>
          <a:p>
            <a:pPr algn="just">
              <a:lnSpc>
                <a:spcPct val="200000"/>
              </a:lnSpc>
              <a:buFont typeface="Wingdings" pitchFamily="2" charset="2"/>
              <a:buChar char="ü"/>
            </a:pPr>
            <a:r>
              <a:rPr lang="it-IT" dirty="0"/>
              <a:t> Importante è il corretto inquadramento della gravità clinica per definire la corretta gestione del paziente  </a:t>
            </a:r>
          </a:p>
          <a:p>
            <a:pPr algn="just">
              <a:lnSpc>
                <a:spcPct val="200000"/>
              </a:lnSpc>
              <a:buFont typeface="Wingdings" pitchFamily="2" charset="2"/>
              <a:buChar char="ü"/>
            </a:pPr>
            <a:r>
              <a:rPr lang="it-IT" dirty="0"/>
              <a:t> La terapia, soprattutto nelle infezioni complicate, deve essere attiva anche vs i batteri </a:t>
            </a:r>
            <a:r>
              <a:rPr lang="it-IT" dirty="0" err="1"/>
              <a:t>Gram</a:t>
            </a:r>
            <a:r>
              <a:rPr lang="it-IT" dirty="0"/>
              <a:t> positivi resistenti vista l’epidemiologia italiana </a:t>
            </a:r>
          </a:p>
          <a:p>
            <a:pPr algn="just">
              <a:lnSpc>
                <a:spcPct val="200000"/>
              </a:lnSpc>
              <a:buFont typeface="Wingdings" pitchFamily="2" charset="2"/>
              <a:buChar char="ü"/>
            </a:pPr>
            <a:r>
              <a:rPr lang="it-IT" dirty="0"/>
              <a:t> Il clinico deve essere pronto a garantire la migliore terapia </a:t>
            </a:r>
            <a:r>
              <a:rPr lang="it-IT" dirty="0" err="1"/>
              <a:t>tailored</a:t>
            </a:r>
            <a:r>
              <a:rPr lang="it-IT" dirty="0"/>
              <a:t> sul paziente per una precoce deospedalizzazione soprattutto per ridurne le </a:t>
            </a:r>
            <a:r>
              <a:rPr lang="it-IT" dirty="0" err="1"/>
              <a:t>cmplicanze</a:t>
            </a:r>
            <a:r>
              <a:rPr lang="it-IT" dirty="0"/>
              <a:t> </a:t>
            </a:r>
          </a:p>
          <a:p>
            <a:pPr algn="just">
              <a:lnSpc>
                <a:spcPct val="200000"/>
              </a:lnSpc>
              <a:buFont typeface="Wingdings" pitchFamily="2" charset="2"/>
              <a:buChar char="ü"/>
            </a:pPr>
            <a:r>
              <a:rPr lang="it-IT" dirty="0"/>
              <a:t> Considerare la possibilità di terapie long </a:t>
            </a:r>
            <a:r>
              <a:rPr lang="it-IT" dirty="0" err="1"/>
              <a:t>acting</a:t>
            </a:r>
            <a:r>
              <a:rPr lang="it-IT" dirty="0"/>
              <a:t> per i vantaggi di costo/efficacia</a:t>
            </a:r>
          </a:p>
        </p:txBody>
      </p:sp>
      <p:sp>
        <p:nvSpPr>
          <p:cNvPr id="4" name="CasellaDiTesto 3">
            <a:extLst>
              <a:ext uri="{FF2B5EF4-FFF2-40B4-BE49-F238E27FC236}">
                <a16:creationId xmlns:a16="http://schemas.microsoft.com/office/drawing/2014/main" id="{E01A0446-8AB5-B49F-5DDA-2D32B0565FA0}"/>
              </a:ext>
            </a:extLst>
          </p:cNvPr>
          <p:cNvSpPr txBox="1"/>
          <p:nvPr/>
        </p:nvSpPr>
        <p:spPr>
          <a:xfrm>
            <a:off x="428596" y="1364251"/>
            <a:ext cx="2183034" cy="369332"/>
          </a:xfrm>
          <a:prstGeom prst="rect">
            <a:avLst/>
          </a:prstGeom>
          <a:noFill/>
        </p:spPr>
        <p:txBody>
          <a:bodyPr wrap="none" rtlCol="0">
            <a:spAutoFit/>
          </a:bodyPr>
          <a:lstStyle/>
          <a:p>
            <a:r>
              <a:rPr lang="it-IT" b="1" dirty="0">
                <a:solidFill>
                  <a:srgbClr val="7030A0"/>
                </a:solidFill>
              </a:rPr>
              <a:t>Take home </a:t>
            </a:r>
            <a:r>
              <a:rPr lang="it-IT" b="1" dirty="0" err="1">
                <a:solidFill>
                  <a:srgbClr val="7030A0"/>
                </a:solidFill>
              </a:rPr>
              <a:t>messages</a:t>
            </a:r>
            <a:endParaRPr lang="it-IT" b="1" dirty="0">
              <a:solidFill>
                <a:srgbClr val="7030A0"/>
              </a:solidFill>
            </a:endParaRPr>
          </a:p>
        </p:txBody>
      </p:sp>
    </p:spTree>
    <p:extLst>
      <p:ext uri="{BB962C8B-B14F-4D97-AF65-F5344CB8AC3E}">
        <p14:creationId xmlns:p14="http://schemas.microsoft.com/office/powerpoint/2010/main" val="419406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1D7BF4E-811D-E8BF-4181-3E9FFD0FB9B9}"/>
              </a:ext>
            </a:extLst>
          </p:cNvPr>
          <p:cNvPicPr>
            <a:picLocks noChangeAspect="1"/>
          </p:cNvPicPr>
          <p:nvPr/>
        </p:nvPicPr>
        <p:blipFill rotWithShape="1">
          <a:blip r:embed="rId2"/>
          <a:srcRect l="2355" r="3188" b="3620"/>
          <a:stretch/>
        </p:blipFill>
        <p:spPr>
          <a:xfrm>
            <a:off x="7940460" y="2944325"/>
            <a:ext cx="3793166" cy="3740010"/>
          </a:xfrm>
          <a:prstGeom prst="rect">
            <a:avLst/>
          </a:prstGeom>
        </p:spPr>
      </p:pic>
      <p:pic>
        <p:nvPicPr>
          <p:cNvPr id="6" name="Immagine 5">
            <a:extLst>
              <a:ext uri="{FF2B5EF4-FFF2-40B4-BE49-F238E27FC236}">
                <a16:creationId xmlns:a16="http://schemas.microsoft.com/office/drawing/2014/main" id="{5E8F2E1A-ACB3-3D53-C61F-98BCCB11E45C}"/>
              </a:ext>
            </a:extLst>
          </p:cNvPr>
          <p:cNvPicPr>
            <a:picLocks noChangeAspect="1"/>
          </p:cNvPicPr>
          <p:nvPr/>
        </p:nvPicPr>
        <p:blipFill>
          <a:blip r:embed="rId3"/>
          <a:stretch>
            <a:fillRect/>
          </a:stretch>
        </p:blipFill>
        <p:spPr>
          <a:xfrm>
            <a:off x="6886958" y="857232"/>
            <a:ext cx="2390160" cy="1238980"/>
          </a:xfrm>
          <a:prstGeom prst="rect">
            <a:avLst/>
          </a:prstGeom>
        </p:spPr>
      </p:pic>
      <p:pic>
        <p:nvPicPr>
          <p:cNvPr id="7" name="Immagine 6">
            <a:extLst>
              <a:ext uri="{FF2B5EF4-FFF2-40B4-BE49-F238E27FC236}">
                <a16:creationId xmlns:a16="http://schemas.microsoft.com/office/drawing/2014/main" id="{E4220776-C475-D97D-C071-86F672525A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262" y="2209996"/>
            <a:ext cx="1117856" cy="620673"/>
          </a:xfrm>
          <a:prstGeom prst="rect">
            <a:avLst/>
          </a:prstGeom>
        </p:spPr>
      </p:pic>
      <p:pic>
        <p:nvPicPr>
          <p:cNvPr id="8" name="Picture 2">
            <a:extLst>
              <a:ext uri="{FF2B5EF4-FFF2-40B4-BE49-F238E27FC236}">
                <a16:creationId xmlns:a16="http://schemas.microsoft.com/office/drawing/2014/main" id="{617694DD-2A13-4163-A85A-19C4195544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2732" y="701072"/>
            <a:ext cx="2485293" cy="237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a:extLst>
              <a:ext uri="{FF2B5EF4-FFF2-40B4-BE49-F238E27FC236}">
                <a16:creationId xmlns:a16="http://schemas.microsoft.com/office/drawing/2014/main" id="{B11B5C83-AF16-70F3-2A09-19784F53C77A}"/>
              </a:ext>
            </a:extLst>
          </p:cNvPr>
          <p:cNvSpPr txBox="1"/>
          <p:nvPr/>
        </p:nvSpPr>
        <p:spPr>
          <a:xfrm>
            <a:off x="517720" y="2142109"/>
            <a:ext cx="5801018" cy="3170099"/>
          </a:xfrm>
          <a:prstGeom prst="rect">
            <a:avLst/>
          </a:prstGeom>
          <a:noFill/>
        </p:spPr>
        <p:txBody>
          <a:bodyPr wrap="square" rtlCol="0">
            <a:spAutoFit/>
          </a:bodyPr>
          <a:lstStyle/>
          <a:p>
            <a:r>
              <a:rPr lang="en-US" sz="2000" dirty="0" err="1"/>
              <a:t>Spesso</a:t>
            </a:r>
            <a:r>
              <a:rPr lang="en-US" sz="2000" dirty="0"/>
              <a:t> è </a:t>
            </a:r>
            <a:r>
              <a:rPr lang="en-US" sz="2000" dirty="0" err="1"/>
              <a:t>opportuna</a:t>
            </a:r>
            <a:r>
              <a:rPr lang="en-US" sz="2000" dirty="0"/>
              <a:t> </a:t>
            </a:r>
            <a:r>
              <a:rPr lang="en-US" sz="2000" dirty="0" err="1"/>
              <a:t>l’ospedalizzazione</a:t>
            </a:r>
            <a:r>
              <a:rPr lang="en-US" sz="2000" dirty="0"/>
              <a:t> per </a:t>
            </a:r>
            <a:r>
              <a:rPr lang="en-US" sz="2000" dirty="0" err="1"/>
              <a:t>pazienti</a:t>
            </a:r>
            <a:r>
              <a:rPr lang="en-US" sz="2000" dirty="0"/>
              <a:t> con ABSSSI e </a:t>
            </a:r>
            <a:r>
              <a:rPr lang="en-US" sz="2000" dirty="0" err="1"/>
              <a:t>sepsi</a:t>
            </a:r>
            <a:r>
              <a:rPr lang="en-US" sz="2000" dirty="0"/>
              <a:t>, con elevate </a:t>
            </a:r>
            <a:r>
              <a:rPr lang="en-US" sz="2000" dirty="0" err="1"/>
              <a:t>comorbidità</a:t>
            </a:r>
            <a:r>
              <a:rPr lang="en-US" sz="2000" dirty="0"/>
              <a:t> o con </a:t>
            </a:r>
            <a:r>
              <a:rPr lang="en-US" sz="2000" dirty="0" err="1"/>
              <a:t>situazioni</a:t>
            </a:r>
            <a:r>
              <a:rPr lang="en-US" sz="2000" dirty="0"/>
              <a:t> </a:t>
            </a:r>
            <a:r>
              <a:rPr lang="en-US" sz="2000" dirty="0" err="1"/>
              <a:t>cliniche</a:t>
            </a:r>
            <a:r>
              <a:rPr lang="en-US" sz="2000" dirty="0"/>
              <a:t> </a:t>
            </a:r>
            <a:r>
              <a:rPr lang="en-US" sz="2000" dirty="0" err="1"/>
              <a:t>complesse</a:t>
            </a:r>
            <a:r>
              <a:rPr lang="it-IT" sz="2000" dirty="0"/>
              <a:t>.</a:t>
            </a:r>
          </a:p>
          <a:p>
            <a:endParaRPr lang="it-IT" sz="2000" dirty="0"/>
          </a:p>
          <a:p>
            <a:r>
              <a:rPr lang="it-IT" sz="2000" dirty="0"/>
              <a:t>Ma…</a:t>
            </a:r>
          </a:p>
          <a:p>
            <a:endParaRPr lang="it-IT" sz="2000" dirty="0"/>
          </a:p>
          <a:p>
            <a:r>
              <a:rPr lang="it-IT" sz="2000" dirty="0"/>
              <a:t>L’ospedalizzazione non necessaria pone il paziente a maggior rischio di eventi avversi, di infezioni correlate all’assistenza e ciò potrebbe peggiorare l’</a:t>
            </a:r>
            <a:r>
              <a:rPr lang="it-IT" sz="2000" dirty="0" err="1"/>
              <a:t>outcome</a:t>
            </a:r>
            <a:r>
              <a:rPr lang="it-IT" sz="2000" dirty="0"/>
              <a:t> del paziente</a:t>
            </a:r>
          </a:p>
        </p:txBody>
      </p:sp>
    </p:spTree>
    <p:extLst>
      <p:ext uri="{BB962C8B-B14F-4D97-AF65-F5344CB8AC3E}">
        <p14:creationId xmlns:p14="http://schemas.microsoft.com/office/powerpoint/2010/main" val="4116985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A0B498-8E48-8A72-79F0-F29FD351B67B}"/>
              </a:ext>
            </a:extLst>
          </p:cNvPr>
          <p:cNvPicPr>
            <a:picLocks noChangeAspect="1" noChangeArrowheads="1"/>
          </p:cNvPicPr>
          <p:nvPr/>
        </p:nvPicPr>
        <p:blipFill>
          <a:blip r:embed="rId2"/>
          <a:srcRect l="13177" t="22461" r="31369" b="12109"/>
          <a:stretch>
            <a:fillRect/>
          </a:stretch>
        </p:blipFill>
        <p:spPr bwMode="auto">
          <a:xfrm>
            <a:off x="2488381" y="1643050"/>
            <a:ext cx="7215238" cy="4786346"/>
          </a:xfrm>
          <a:prstGeom prst="rect">
            <a:avLst/>
          </a:prstGeom>
          <a:noFill/>
          <a:ln w="9525">
            <a:noFill/>
            <a:miter lim="800000"/>
            <a:headEnd/>
            <a:tailEnd/>
          </a:ln>
          <a:effectLst/>
        </p:spPr>
      </p:pic>
      <p:sp>
        <p:nvSpPr>
          <p:cNvPr id="5" name="Rettangolo 4">
            <a:extLst>
              <a:ext uri="{FF2B5EF4-FFF2-40B4-BE49-F238E27FC236}">
                <a16:creationId xmlns:a16="http://schemas.microsoft.com/office/drawing/2014/main" id="{B2445858-4011-F086-1857-02BF7FDD387C}"/>
              </a:ext>
            </a:extLst>
          </p:cNvPr>
          <p:cNvSpPr/>
          <p:nvPr/>
        </p:nvSpPr>
        <p:spPr>
          <a:xfrm>
            <a:off x="2345521" y="944420"/>
            <a:ext cx="7500958" cy="369332"/>
          </a:xfrm>
          <a:prstGeom prst="rect">
            <a:avLst/>
          </a:prstGeom>
        </p:spPr>
        <p:txBody>
          <a:bodyPr wrap="square">
            <a:spAutoFit/>
          </a:bodyPr>
          <a:lstStyle/>
          <a:p>
            <a:pPr algn="ctr"/>
            <a:r>
              <a:rPr lang="it-IT" b="1" dirty="0">
                <a:solidFill>
                  <a:srgbClr val="7030A0"/>
                </a:solidFill>
              </a:rPr>
              <a:t>Classificazione delle infezioni di cute e tessuti molli</a:t>
            </a:r>
          </a:p>
        </p:txBody>
      </p:sp>
    </p:spTree>
    <p:extLst>
      <p:ext uri="{BB962C8B-B14F-4D97-AF65-F5344CB8AC3E}">
        <p14:creationId xmlns:p14="http://schemas.microsoft.com/office/powerpoint/2010/main" val="1347846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07C75B9-5D69-E10F-D946-4E7DC1588400}"/>
              </a:ext>
            </a:extLst>
          </p:cNvPr>
          <p:cNvSpPr txBox="1"/>
          <p:nvPr/>
        </p:nvSpPr>
        <p:spPr>
          <a:xfrm>
            <a:off x="2095472" y="1059451"/>
            <a:ext cx="8001056" cy="646331"/>
          </a:xfrm>
          <a:prstGeom prst="rect">
            <a:avLst/>
          </a:prstGeom>
          <a:noFill/>
        </p:spPr>
        <p:txBody>
          <a:bodyPr wrap="square" rtlCol="0">
            <a:spAutoFit/>
          </a:bodyPr>
          <a:lstStyle/>
          <a:p>
            <a:pPr algn="ctr"/>
            <a:r>
              <a:rPr lang="it-IT" dirty="0"/>
              <a:t>Infezioni acute della cute e della struttura cutanea (ABSSSI) antibiotico-resistenti: un problema emergente</a:t>
            </a:r>
          </a:p>
        </p:txBody>
      </p:sp>
      <p:sp>
        <p:nvSpPr>
          <p:cNvPr id="4" name="Rettangolo 3">
            <a:extLst>
              <a:ext uri="{FF2B5EF4-FFF2-40B4-BE49-F238E27FC236}">
                <a16:creationId xmlns:a16="http://schemas.microsoft.com/office/drawing/2014/main" id="{72ACAECB-9FBE-A341-476D-7E3853FC6104}"/>
              </a:ext>
            </a:extLst>
          </p:cNvPr>
          <p:cNvSpPr/>
          <p:nvPr/>
        </p:nvSpPr>
        <p:spPr>
          <a:xfrm>
            <a:off x="1881158" y="2202460"/>
            <a:ext cx="8286808" cy="646331"/>
          </a:xfrm>
          <a:prstGeom prst="rect">
            <a:avLst/>
          </a:prstGeom>
        </p:spPr>
        <p:txBody>
          <a:bodyPr wrap="square">
            <a:spAutoFit/>
          </a:bodyPr>
          <a:lstStyle/>
          <a:p>
            <a:r>
              <a:rPr lang="it-IT" b="1" dirty="0">
                <a:solidFill>
                  <a:srgbClr val="7030A0"/>
                </a:solidFill>
              </a:rPr>
              <a:t>Per il corretto inquadramento clinico del paziente è fondamentale differenziare tra: </a:t>
            </a:r>
          </a:p>
          <a:p>
            <a:endParaRPr lang="it-IT" b="1" dirty="0">
              <a:solidFill>
                <a:srgbClr val="7030A0"/>
              </a:solidFill>
            </a:endParaRPr>
          </a:p>
        </p:txBody>
      </p:sp>
      <p:sp>
        <p:nvSpPr>
          <p:cNvPr id="6" name="Freccia angolare bidirezionale 5">
            <a:extLst>
              <a:ext uri="{FF2B5EF4-FFF2-40B4-BE49-F238E27FC236}">
                <a16:creationId xmlns:a16="http://schemas.microsoft.com/office/drawing/2014/main" id="{46262200-66A0-563C-8BD9-EB9EA006BDE8}"/>
              </a:ext>
            </a:extLst>
          </p:cNvPr>
          <p:cNvSpPr/>
          <p:nvPr/>
        </p:nvSpPr>
        <p:spPr>
          <a:xfrm rot="13475911">
            <a:off x="5295231" y="3080129"/>
            <a:ext cx="1428760" cy="1357322"/>
          </a:xfrm>
          <a:prstGeom prst="leftUpArrow">
            <a:avLst>
              <a:gd name="adj1" fmla="val 6344"/>
              <a:gd name="adj2" fmla="val 8935"/>
              <a:gd name="adj3" fmla="val 1878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D46A28D7-31E5-9922-AA33-9D15D41743E1}"/>
              </a:ext>
            </a:extLst>
          </p:cNvPr>
          <p:cNvSpPr txBox="1"/>
          <p:nvPr/>
        </p:nvSpPr>
        <p:spPr>
          <a:xfrm>
            <a:off x="3309918" y="4131285"/>
            <a:ext cx="1643074" cy="923330"/>
          </a:xfrm>
          <a:prstGeom prst="rect">
            <a:avLst/>
          </a:prstGeom>
          <a:noFill/>
        </p:spPr>
        <p:txBody>
          <a:bodyPr wrap="square" rtlCol="0">
            <a:spAutoFit/>
          </a:bodyPr>
          <a:lstStyle/>
          <a:p>
            <a:r>
              <a:rPr lang="it-IT" b="1" dirty="0"/>
              <a:t>Infezioni  non necrotizzanti</a:t>
            </a:r>
            <a:endParaRPr lang="it-IT" dirty="0"/>
          </a:p>
          <a:p>
            <a:endParaRPr lang="it-IT" dirty="0"/>
          </a:p>
        </p:txBody>
      </p:sp>
      <p:sp>
        <p:nvSpPr>
          <p:cNvPr id="8" name="CasellaDiTesto 7">
            <a:extLst>
              <a:ext uri="{FF2B5EF4-FFF2-40B4-BE49-F238E27FC236}">
                <a16:creationId xmlns:a16="http://schemas.microsoft.com/office/drawing/2014/main" id="{E89A470A-64FE-77A4-4930-F29B3B29F616}"/>
              </a:ext>
            </a:extLst>
          </p:cNvPr>
          <p:cNvSpPr txBox="1"/>
          <p:nvPr/>
        </p:nvSpPr>
        <p:spPr>
          <a:xfrm>
            <a:off x="6596066" y="4274161"/>
            <a:ext cx="2714644" cy="646331"/>
          </a:xfrm>
          <a:prstGeom prst="rect">
            <a:avLst/>
          </a:prstGeom>
          <a:noFill/>
        </p:spPr>
        <p:txBody>
          <a:bodyPr wrap="square" rtlCol="0">
            <a:spAutoFit/>
          </a:bodyPr>
          <a:lstStyle/>
          <a:p>
            <a:r>
              <a:rPr lang="it-IT" b="1" dirty="0"/>
              <a:t>Infezioni necrotizzanti (</a:t>
            </a:r>
            <a:r>
              <a:rPr lang="it-IT" b="1" dirty="0" err="1"/>
              <a:t>NSTIs</a:t>
            </a:r>
            <a:r>
              <a:rPr lang="it-IT" b="1" dirty="0"/>
              <a:t>)</a:t>
            </a:r>
          </a:p>
        </p:txBody>
      </p:sp>
      <p:sp>
        <p:nvSpPr>
          <p:cNvPr id="9" name="Freccia in giù 6">
            <a:extLst>
              <a:ext uri="{FF2B5EF4-FFF2-40B4-BE49-F238E27FC236}">
                <a16:creationId xmlns:a16="http://schemas.microsoft.com/office/drawing/2014/main" id="{A587AC2C-8E0C-DCAC-09A5-B8027F80192D}"/>
              </a:ext>
            </a:extLst>
          </p:cNvPr>
          <p:cNvSpPr/>
          <p:nvPr/>
        </p:nvSpPr>
        <p:spPr>
          <a:xfrm>
            <a:off x="7667636" y="5059979"/>
            <a:ext cx="214314" cy="571504"/>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7A02FE78-E169-51A6-E0A1-F44810F8565A}"/>
              </a:ext>
            </a:extLst>
          </p:cNvPr>
          <p:cNvSpPr txBox="1"/>
          <p:nvPr/>
        </p:nvSpPr>
        <p:spPr>
          <a:xfrm>
            <a:off x="6453190" y="5774359"/>
            <a:ext cx="2714644" cy="646331"/>
          </a:xfrm>
          <a:prstGeom prst="rect">
            <a:avLst/>
          </a:prstGeom>
          <a:noFill/>
        </p:spPr>
        <p:txBody>
          <a:bodyPr wrap="square" rtlCol="0">
            <a:spAutoFit/>
          </a:bodyPr>
          <a:lstStyle/>
          <a:p>
            <a:pPr algn="ctr"/>
            <a:r>
              <a:rPr lang="it-IT" b="1" dirty="0" err="1"/>
              <a:t>Debridment</a:t>
            </a:r>
            <a:r>
              <a:rPr lang="it-IT" b="1" dirty="0"/>
              <a:t> aggressivo</a:t>
            </a:r>
          </a:p>
          <a:p>
            <a:pPr algn="ctr"/>
            <a:r>
              <a:rPr lang="it-IT" b="1" dirty="0"/>
              <a:t>(source </a:t>
            </a:r>
            <a:r>
              <a:rPr lang="it-IT" b="1" dirty="0" err="1"/>
              <a:t>control</a:t>
            </a:r>
            <a:r>
              <a:rPr lang="it-IT" b="1" dirty="0"/>
              <a:t>)</a:t>
            </a:r>
          </a:p>
        </p:txBody>
      </p:sp>
    </p:spTree>
    <p:extLst>
      <p:ext uri="{BB962C8B-B14F-4D97-AF65-F5344CB8AC3E}">
        <p14:creationId xmlns:p14="http://schemas.microsoft.com/office/powerpoint/2010/main" val="252793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5394646-E68F-60E0-68F9-DDD3B9AAF7E4}"/>
              </a:ext>
            </a:extLst>
          </p:cNvPr>
          <p:cNvSpPr txBox="1"/>
          <p:nvPr/>
        </p:nvSpPr>
        <p:spPr>
          <a:xfrm>
            <a:off x="2166910" y="1176682"/>
            <a:ext cx="8001056" cy="646331"/>
          </a:xfrm>
          <a:prstGeom prst="rect">
            <a:avLst/>
          </a:prstGeom>
          <a:noFill/>
        </p:spPr>
        <p:txBody>
          <a:bodyPr wrap="square" rtlCol="0">
            <a:spAutoFit/>
          </a:bodyPr>
          <a:lstStyle/>
          <a:p>
            <a:pPr algn="ctr"/>
            <a:r>
              <a:rPr lang="it-IT" dirty="0"/>
              <a:t>Infezioni acute della cute e della struttura cutanea (ABSSSI) antibiotico-resistenti: un problema emergente</a:t>
            </a:r>
          </a:p>
        </p:txBody>
      </p:sp>
      <p:sp>
        <p:nvSpPr>
          <p:cNvPr id="5" name="Rettangolo 4">
            <a:extLst>
              <a:ext uri="{FF2B5EF4-FFF2-40B4-BE49-F238E27FC236}">
                <a16:creationId xmlns:a16="http://schemas.microsoft.com/office/drawing/2014/main" id="{D7606105-5467-1C82-3D58-C79F7C41C7E5}"/>
              </a:ext>
            </a:extLst>
          </p:cNvPr>
          <p:cNvSpPr/>
          <p:nvPr/>
        </p:nvSpPr>
        <p:spPr>
          <a:xfrm>
            <a:off x="1952596" y="2319691"/>
            <a:ext cx="8286808" cy="646331"/>
          </a:xfrm>
          <a:prstGeom prst="rect">
            <a:avLst/>
          </a:prstGeom>
        </p:spPr>
        <p:txBody>
          <a:bodyPr wrap="square">
            <a:spAutoFit/>
          </a:bodyPr>
          <a:lstStyle/>
          <a:p>
            <a:pPr algn="ctr"/>
            <a:r>
              <a:rPr lang="it-IT" b="1" dirty="0">
                <a:solidFill>
                  <a:srgbClr val="7030A0"/>
                </a:solidFill>
              </a:rPr>
              <a:t>Diagnosi di infezione di cute necrotizzanti:  </a:t>
            </a:r>
          </a:p>
          <a:p>
            <a:pPr algn="ctr"/>
            <a:endParaRPr lang="it-IT" b="1" dirty="0">
              <a:solidFill>
                <a:srgbClr val="7030A0"/>
              </a:solidFill>
            </a:endParaRPr>
          </a:p>
        </p:txBody>
      </p:sp>
      <p:sp>
        <p:nvSpPr>
          <p:cNvPr id="11" name="Freccia angolare bidirezionale 10">
            <a:extLst>
              <a:ext uri="{FF2B5EF4-FFF2-40B4-BE49-F238E27FC236}">
                <a16:creationId xmlns:a16="http://schemas.microsoft.com/office/drawing/2014/main" id="{CA3259BB-F190-11B6-E364-0676FB34C221}"/>
              </a:ext>
            </a:extLst>
          </p:cNvPr>
          <p:cNvSpPr/>
          <p:nvPr/>
        </p:nvSpPr>
        <p:spPr>
          <a:xfrm rot="13475911">
            <a:off x="5366671" y="2983046"/>
            <a:ext cx="1428760" cy="1357322"/>
          </a:xfrm>
          <a:prstGeom prst="leftUpArrow">
            <a:avLst>
              <a:gd name="adj1" fmla="val 6344"/>
              <a:gd name="adj2" fmla="val 8935"/>
              <a:gd name="adj3" fmla="val 1878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356A5D9E-8D86-BBF0-FD81-5FBCA8C928D8}"/>
              </a:ext>
            </a:extLst>
          </p:cNvPr>
          <p:cNvSpPr txBox="1"/>
          <p:nvPr/>
        </p:nvSpPr>
        <p:spPr>
          <a:xfrm>
            <a:off x="2738414" y="3819888"/>
            <a:ext cx="2357454" cy="2585323"/>
          </a:xfrm>
          <a:prstGeom prst="rect">
            <a:avLst/>
          </a:prstGeom>
          <a:noFill/>
        </p:spPr>
        <p:txBody>
          <a:bodyPr wrap="square" rtlCol="0">
            <a:spAutoFit/>
          </a:bodyPr>
          <a:lstStyle/>
          <a:p>
            <a:r>
              <a:rPr lang="it-IT" b="1" dirty="0"/>
              <a:t>Sintomi e segni locali:</a:t>
            </a:r>
            <a:endParaRPr lang="it-IT" dirty="0"/>
          </a:p>
          <a:p>
            <a:r>
              <a:rPr lang="it-IT" dirty="0"/>
              <a:t>• Edema teso</a:t>
            </a:r>
          </a:p>
          <a:p>
            <a:r>
              <a:rPr lang="it-IT" dirty="0"/>
              <a:t>• Colore grigio della </a:t>
            </a:r>
            <a:r>
              <a:rPr lang="it-IT" dirty="0" err="1"/>
              <a:t>cutee</a:t>
            </a:r>
            <a:r>
              <a:rPr lang="it-IT" dirty="0"/>
              <a:t> delle secrezioni </a:t>
            </a:r>
          </a:p>
          <a:p>
            <a:r>
              <a:rPr lang="it-IT" dirty="0"/>
              <a:t>• </a:t>
            </a:r>
            <a:r>
              <a:rPr lang="it-IT" dirty="0" err="1"/>
              <a:t>Vascicole</a:t>
            </a:r>
            <a:r>
              <a:rPr lang="it-IT" dirty="0"/>
              <a:t> o Bolle </a:t>
            </a:r>
          </a:p>
          <a:p>
            <a:r>
              <a:rPr lang="it-IT" dirty="0"/>
              <a:t>• Necrosi cutanea</a:t>
            </a:r>
          </a:p>
          <a:p>
            <a:pPr>
              <a:buFont typeface="Arial" pitchFamily="34" charset="0"/>
              <a:buChar char="•"/>
            </a:pPr>
            <a:r>
              <a:rPr lang="it-IT" dirty="0"/>
              <a:t> Crepitazioni </a:t>
            </a:r>
          </a:p>
          <a:p>
            <a:endParaRPr lang="it-IT" dirty="0"/>
          </a:p>
          <a:p>
            <a:endParaRPr lang="it-IT" dirty="0"/>
          </a:p>
        </p:txBody>
      </p:sp>
      <p:sp>
        <p:nvSpPr>
          <p:cNvPr id="13" name="CasellaDiTesto 12">
            <a:extLst>
              <a:ext uri="{FF2B5EF4-FFF2-40B4-BE49-F238E27FC236}">
                <a16:creationId xmlns:a16="http://schemas.microsoft.com/office/drawing/2014/main" id="{CA22C9BC-9AB5-B5CB-83E5-28A4EEAF51C2}"/>
              </a:ext>
            </a:extLst>
          </p:cNvPr>
          <p:cNvSpPr txBox="1"/>
          <p:nvPr/>
        </p:nvSpPr>
        <p:spPr>
          <a:xfrm>
            <a:off x="6524628" y="3891326"/>
            <a:ext cx="3143272" cy="2862322"/>
          </a:xfrm>
          <a:prstGeom prst="rect">
            <a:avLst/>
          </a:prstGeom>
          <a:noFill/>
        </p:spPr>
        <p:txBody>
          <a:bodyPr wrap="square" rtlCol="0">
            <a:spAutoFit/>
          </a:bodyPr>
          <a:lstStyle/>
          <a:p>
            <a:r>
              <a:rPr lang="it-IT" b="1" dirty="0"/>
              <a:t>Sintomi e segni sistemici</a:t>
            </a:r>
          </a:p>
          <a:p>
            <a:r>
              <a:rPr lang="it-IT" dirty="0"/>
              <a:t>• Intenso dolore in rapporto al coinvolgimento cutaneo e nelle aree circostanti </a:t>
            </a:r>
          </a:p>
          <a:p>
            <a:r>
              <a:rPr lang="it-IT" dirty="0"/>
              <a:t>• Febbre </a:t>
            </a:r>
          </a:p>
          <a:p>
            <a:r>
              <a:rPr lang="it-IT" dirty="0"/>
              <a:t>• Tachicardia, tachipnea</a:t>
            </a:r>
          </a:p>
          <a:p>
            <a:r>
              <a:rPr lang="it-IT" dirty="0"/>
              <a:t>• Delirium e alterazione dello stato di coscienza</a:t>
            </a:r>
          </a:p>
          <a:p>
            <a:endParaRPr lang="it-IT" dirty="0"/>
          </a:p>
          <a:p>
            <a:endParaRPr lang="it-IT" dirty="0"/>
          </a:p>
        </p:txBody>
      </p:sp>
    </p:spTree>
    <p:extLst>
      <p:ext uri="{BB962C8B-B14F-4D97-AF65-F5344CB8AC3E}">
        <p14:creationId xmlns:p14="http://schemas.microsoft.com/office/powerpoint/2010/main" val="287511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A5D0D49-D096-50EC-4C96-3E13B89CF9D3}"/>
              </a:ext>
            </a:extLst>
          </p:cNvPr>
          <p:cNvSpPr txBox="1"/>
          <p:nvPr/>
        </p:nvSpPr>
        <p:spPr>
          <a:xfrm>
            <a:off x="2095472" y="1047729"/>
            <a:ext cx="8001056" cy="646331"/>
          </a:xfrm>
          <a:prstGeom prst="rect">
            <a:avLst/>
          </a:prstGeom>
          <a:noFill/>
        </p:spPr>
        <p:txBody>
          <a:bodyPr wrap="square" rtlCol="0">
            <a:spAutoFit/>
          </a:bodyPr>
          <a:lstStyle/>
          <a:p>
            <a:pPr algn="ctr"/>
            <a:r>
              <a:rPr lang="en-US" b="1" dirty="0">
                <a:solidFill>
                  <a:srgbClr val="7030A0"/>
                </a:solidFill>
              </a:rPr>
              <a:t>Lo score LRINEC </a:t>
            </a:r>
            <a:r>
              <a:rPr lang="en-US" b="1" dirty="0" err="1">
                <a:solidFill>
                  <a:srgbClr val="7030A0"/>
                </a:solidFill>
              </a:rPr>
              <a:t>va</a:t>
            </a:r>
            <a:r>
              <a:rPr lang="en-US" b="1" dirty="0">
                <a:solidFill>
                  <a:srgbClr val="7030A0"/>
                </a:solidFill>
              </a:rPr>
              <a:t> </a:t>
            </a:r>
            <a:r>
              <a:rPr lang="en-US" b="1" dirty="0" err="1">
                <a:solidFill>
                  <a:srgbClr val="7030A0"/>
                </a:solidFill>
              </a:rPr>
              <a:t>valutato</a:t>
            </a:r>
            <a:r>
              <a:rPr lang="en-US" b="1" dirty="0">
                <a:solidFill>
                  <a:srgbClr val="7030A0"/>
                </a:solidFill>
              </a:rPr>
              <a:t> per </a:t>
            </a:r>
            <a:r>
              <a:rPr lang="en-US" b="1" dirty="0" err="1">
                <a:solidFill>
                  <a:srgbClr val="7030A0"/>
                </a:solidFill>
              </a:rPr>
              <a:t>determinare</a:t>
            </a:r>
            <a:r>
              <a:rPr lang="en-US" b="1" dirty="0">
                <a:solidFill>
                  <a:srgbClr val="7030A0"/>
                </a:solidFill>
              </a:rPr>
              <a:t> </a:t>
            </a:r>
            <a:r>
              <a:rPr lang="en-US" b="1" dirty="0" err="1">
                <a:solidFill>
                  <a:srgbClr val="7030A0"/>
                </a:solidFill>
              </a:rPr>
              <a:t>precedemente</a:t>
            </a:r>
            <a:r>
              <a:rPr lang="en-US" b="1" dirty="0">
                <a:solidFill>
                  <a:srgbClr val="7030A0"/>
                </a:solidFill>
              </a:rPr>
              <a:t> </a:t>
            </a:r>
            <a:r>
              <a:rPr lang="en-US" b="1" dirty="0" err="1">
                <a:solidFill>
                  <a:srgbClr val="7030A0"/>
                </a:solidFill>
              </a:rPr>
              <a:t>il</a:t>
            </a:r>
            <a:r>
              <a:rPr lang="en-US" b="1" dirty="0">
                <a:solidFill>
                  <a:srgbClr val="7030A0"/>
                </a:solidFill>
              </a:rPr>
              <a:t> </a:t>
            </a:r>
            <a:r>
              <a:rPr lang="en-US" b="1" dirty="0" err="1">
                <a:solidFill>
                  <a:srgbClr val="7030A0"/>
                </a:solidFill>
              </a:rPr>
              <a:t>rischio</a:t>
            </a:r>
            <a:r>
              <a:rPr lang="en-US" b="1" dirty="0">
                <a:solidFill>
                  <a:srgbClr val="7030A0"/>
                </a:solidFill>
              </a:rPr>
              <a:t> </a:t>
            </a:r>
            <a:r>
              <a:rPr lang="en-US" b="1" dirty="0" err="1">
                <a:solidFill>
                  <a:srgbClr val="7030A0"/>
                </a:solidFill>
              </a:rPr>
              <a:t>di</a:t>
            </a:r>
            <a:r>
              <a:rPr lang="en-US" b="1" dirty="0">
                <a:solidFill>
                  <a:srgbClr val="7030A0"/>
                </a:solidFill>
              </a:rPr>
              <a:t> </a:t>
            </a:r>
            <a:r>
              <a:rPr lang="en-US" b="1" dirty="0" err="1">
                <a:solidFill>
                  <a:srgbClr val="7030A0"/>
                </a:solidFill>
              </a:rPr>
              <a:t>progressione</a:t>
            </a:r>
            <a:r>
              <a:rPr lang="en-US" b="1" dirty="0">
                <a:solidFill>
                  <a:srgbClr val="7030A0"/>
                </a:solidFill>
              </a:rPr>
              <a:t> verso </a:t>
            </a:r>
            <a:r>
              <a:rPr lang="en-US" b="1" dirty="0" err="1">
                <a:solidFill>
                  <a:srgbClr val="7030A0"/>
                </a:solidFill>
              </a:rPr>
              <a:t>una</a:t>
            </a:r>
            <a:r>
              <a:rPr lang="en-US" b="1" dirty="0">
                <a:solidFill>
                  <a:srgbClr val="7030A0"/>
                </a:solidFill>
              </a:rPr>
              <a:t> </a:t>
            </a:r>
            <a:r>
              <a:rPr lang="en-US" b="1" dirty="0" err="1">
                <a:solidFill>
                  <a:srgbClr val="7030A0"/>
                </a:solidFill>
              </a:rPr>
              <a:t>fascite</a:t>
            </a:r>
            <a:r>
              <a:rPr lang="en-US" b="1" dirty="0">
                <a:solidFill>
                  <a:srgbClr val="7030A0"/>
                </a:solidFill>
              </a:rPr>
              <a:t> </a:t>
            </a:r>
            <a:r>
              <a:rPr lang="en-US" b="1" dirty="0" err="1">
                <a:solidFill>
                  <a:srgbClr val="7030A0"/>
                </a:solidFill>
              </a:rPr>
              <a:t>necrotizzante</a:t>
            </a:r>
            <a:r>
              <a:rPr lang="en-US" b="1" dirty="0">
                <a:solidFill>
                  <a:srgbClr val="7030A0"/>
                </a:solidFill>
              </a:rPr>
              <a:t> </a:t>
            </a:r>
            <a:endParaRPr lang="it-IT" b="1" dirty="0">
              <a:solidFill>
                <a:srgbClr val="7030A0"/>
              </a:solidFill>
            </a:endParaRPr>
          </a:p>
        </p:txBody>
      </p:sp>
      <p:pic>
        <p:nvPicPr>
          <p:cNvPr id="4" name="Picture 2">
            <a:extLst>
              <a:ext uri="{FF2B5EF4-FFF2-40B4-BE49-F238E27FC236}">
                <a16:creationId xmlns:a16="http://schemas.microsoft.com/office/drawing/2014/main" id="{99EE3700-17F3-F8B0-245A-944261AB965E}"/>
              </a:ext>
            </a:extLst>
          </p:cNvPr>
          <p:cNvPicPr>
            <a:picLocks noChangeAspect="1" noChangeArrowheads="1"/>
          </p:cNvPicPr>
          <p:nvPr/>
        </p:nvPicPr>
        <p:blipFill>
          <a:blip r:embed="rId2"/>
          <a:srcRect l="10432" t="14648" r="25329" b="13086"/>
          <a:stretch>
            <a:fillRect/>
          </a:stretch>
        </p:blipFill>
        <p:spPr bwMode="auto">
          <a:xfrm>
            <a:off x="2774133" y="1974596"/>
            <a:ext cx="6643734" cy="4202020"/>
          </a:xfrm>
          <a:prstGeom prst="rect">
            <a:avLst/>
          </a:prstGeom>
          <a:noFill/>
          <a:ln w="9525">
            <a:noFill/>
            <a:miter lim="800000"/>
            <a:headEnd/>
            <a:tailEnd/>
          </a:ln>
          <a:effectLst/>
        </p:spPr>
      </p:pic>
      <p:sp>
        <p:nvSpPr>
          <p:cNvPr id="6" name="AutoShape 2" descr="LRINEC Scoring system (a score ≤ 5 points indicate a low risk for NF;... |  Download Scientific Diagram">
            <a:extLst>
              <a:ext uri="{FF2B5EF4-FFF2-40B4-BE49-F238E27FC236}">
                <a16:creationId xmlns:a16="http://schemas.microsoft.com/office/drawing/2014/main" id="{8D177EAB-427A-8CC6-79B2-DEBC19B742A5}"/>
              </a:ext>
            </a:extLst>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651051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1372C39-7504-821D-FA9A-AD0E31E9897E}"/>
              </a:ext>
            </a:extLst>
          </p:cNvPr>
          <p:cNvSpPr txBox="1"/>
          <p:nvPr/>
        </p:nvSpPr>
        <p:spPr>
          <a:xfrm>
            <a:off x="234462" y="1036005"/>
            <a:ext cx="11723076" cy="369332"/>
          </a:xfrm>
          <a:prstGeom prst="rect">
            <a:avLst/>
          </a:prstGeom>
          <a:noFill/>
        </p:spPr>
        <p:txBody>
          <a:bodyPr wrap="square" rtlCol="0">
            <a:spAutoFit/>
          </a:bodyPr>
          <a:lstStyle/>
          <a:p>
            <a:pPr algn="ctr"/>
            <a:r>
              <a:rPr lang="it-IT" b="1" dirty="0">
                <a:solidFill>
                  <a:srgbClr val="7030A0"/>
                </a:solidFill>
              </a:rPr>
              <a:t>Infezioni acute della cute e della struttura cutanea (ABSSSI) antibiotico-resistenti: un problema emergente</a:t>
            </a:r>
          </a:p>
        </p:txBody>
      </p:sp>
      <p:pic>
        <p:nvPicPr>
          <p:cNvPr id="5" name="Picture 2">
            <a:extLst>
              <a:ext uri="{FF2B5EF4-FFF2-40B4-BE49-F238E27FC236}">
                <a16:creationId xmlns:a16="http://schemas.microsoft.com/office/drawing/2014/main" id="{52FDB16B-DD1A-D8FD-69CF-CD4F2E606E67}"/>
              </a:ext>
            </a:extLst>
          </p:cNvPr>
          <p:cNvPicPr>
            <a:picLocks noChangeAspect="1" noChangeArrowheads="1"/>
          </p:cNvPicPr>
          <p:nvPr/>
        </p:nvPicPr>
        <p:blipFill>
          <a:blip r:embed="rId2"/>
          <a:srcRect l="14275" t="27344" r="29722" b="15039"/>
          <a:stretch>
            <a:fillRect/>
          </a:stretch>
        </p:blipFill>
        <p:spPr bwMode="auto">
          <a:xfrm>
            <a:off x="2452678" y="1902057"/>
            <a:ext cx="7286644" cy="4214842"/>
          </a:xfrm>
          <a:prstGeom prst="rect">
            <a:avLst/>
          </a:prstGeom>
          <a:noFill/>
          <a:ln w="28575">
            <a:solidFill>
              <a:srgbClr val="C00000"/>
            </a:solidFill>
            <a:miter lim="800000"/>
            <a:headEnd/>
            <a:tailEnd/>
          </a:ln>
          <a:effectLst/>
        </p:spPr>
      </p:pic>
    </p:spTree>
    <p:extLst>
      <p:ext uri="{BB962C8B-B14F-4D97-AF65-F5344CB8AC3E}">
        <p14:creationId xmlns:p14="http://schemas.microsoft.com/office/powerpoint/2010/main" val="159456239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2412</Words>
  <Application>Microsoft Macintosh PowerPoint</Application>
  <PresentationFormat>Widescreen</PresentationFormat>
  <Paragraphs>256</Paragraphs>
  <Slides>36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36</vt:i4>
      </vt:variant>
    </vt:vector>
  </HeadingPairs>
  <TitlesOfParts>
    <vt:vector size="42" baseType="lpstr">
      <vt:lpstr>Arial</vt:lpstr>
      <vt:lpstr>Calibri</vt:lpstr>
      <vt:lpstr>Calibri Light</vt:lpstr>
      <vt:lpstr>HelveticaNeue</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Francesca Spano</dc:creator>
  <cp:lastModifiedBy>Francesca Spano</cp:lastModifiedBy>
  <cp:revision>1</cp:revision>
  <dcterms:created xsi:type="dcterms:W3CDTF">2023-11-20T08:19:50Z</dcterms:created>
  <dcterms:modified xsi:type="dcterms:W3CDTF">2023-11-20T08:55:55Z</dcterms:modified>
</cp:coreProperties>
</file>