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379" r:id="rId2"/>
    <p:sldId id="256" r:id="rId3"/>
    <p:sldId id="286" r:id="rId4"/>
    <p:sldId id="307" r:id="rId5"/>
    <p:sldId id="312" r:id="rId6"/>
    <p:sldId id="320" r:id="rId7"/>
    <p:sldId id="326" r:id="rId8"/>
    <p:sldId id="324" r:id="rId9"/>
    <p:sldId id="322" r:id="rId10"/>
    <p:sldId id="310" r:id="rId11"/>
    <p:sldId id="346" r:id="rId12"/>
    <p:sldId id="345" r:id="rId13"/>
    <p:sldId id="347" r:id="rId14"/>
    <p:sldId id="327" r:id="rId15"/>
    <p:sldId id="329" r:id="rId16"/>
    <p:sldId id="328" r:id="rId17"/>
    <p:sldId id="311" r:id="rId18"/>
    <p:sldId id="316" r:id="rId19"/>
    <p:sldId id="366" r:id="rId20"/>
    <p:sldId id="367" r:id="rId21"/>
    <p:sldId id="368" r:id="rId22"/>
    <p:sldId id="365" r:id="rId23"/>
    <p:sldId id="309" r:id="rId24"/>
    <p:sldId id="330" r:id="rId25"/>
    <p:sldId id="349" r:id="rId26"/>
    <p:sldId id="350" r:id="rId27"/>
    <p:sldId id="351" r:id="rId28"/>
    <p:sldId id="352" r:id="rId29"/>
    <p:sldId id="354" r:id="rId30"/>
    <p:sldId id="355" r:id="rId31"/>
    <p:sldId id="356" r:id="rId32"/>
    <p:sldId id="335" r:id="rId33"/>
    <p:sldId id="358" r:id="rId34"/>
    <p:sldId id="359" r:id="rId35"/>
    <p:sldId id="360" r:id="rId36"/>
    <p:sldId id="361" r:id="rId37"/>
    <p:sldId id="373" r:id="rId38"/>
    <p:sldId id="375" r:id="rId39"/>
    <p:sldId id="376" r:id="rId40"/>
    <p:sldId id="362" r:id="rId41"/>
    <p:sldId id="363" r:id="rId42"/>
    <p:sldId id="364" r:id="rId43"/>
    <p:sldId id="370" r:id="rId44"/>
    <p:sldId id="374" r:id="rId45"/>
    <p:sldId id="377" r:id="rId46"/>
    <p:sldId id="378" r:id="rId47"/>
    <p:sldId id="369" r:id="rId4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4A9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>
      <p:cViewPr varScale="1">
        <p:scale>
          <a:sx n="102" d="100"/>
          <a:sy n="102" d="100"/>
        </p:scale>
        <p:origin x="192" y="4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0CA0E3-84DD-4DBF-8203-D70EB0F4BD1D}" type="datetimeFigureOut">
              <a:rPr lang="it-IT" smtClean="0"/>
              <a:pPr/>
              <a:t>21/11/23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AA45B-6A8D-4075-ADE8-82166556B838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1480F-84A4-4A41-9C90-E0FDF1B7E611}" type="datetimeFigureOut">
              <a:rPr lang="it-IT" smtClean="0"/>
              <a:pPr/>
              <a:t>21/11/23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8A9B-55C6-4CE2-A137-A8CC8F166CE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1480F-84A4-4A41-9C90-E0FDF1B7E611}" type="datetimeFigureOut">
              <a:rPr lang="it-IT" smtClean="0"/>
              <a:pPr/>
              <a:t>21/11/23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8A9B-55C6-4CE2-A137-A8CC8F166CE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1480F-84A4-4A41-9C90-E0FDF1B7E611}" type="datetimeFigureOut">
              <a:rPr lang="it-IT" smtClean="0"/>
              <a:pPr/>
              <a:t>21/11/23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8A9B-55C6-4CE2-A137-A8CC8F166CE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1480F-84A4-4A41-9C90-E0FDF1B7E611}" type="datetimeFigureOut">
              <a:rPr lang="it-IT" smtClean="0"/>
              <a:pPr/>
              <a:t>21/11/23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8A9B-55C6-4CE2-A137-A8CC8F166CE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1480F-84A4-4A41-9C90-E0FDF1B7E611}" type="datetimeFigureOut">
              <a:rPr lang="it-IT" smtClean="0"/>
              <a:pPr/>
              <a:t>21/11/23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8A9B-55C6-4CE2-A137-A8CC8F166CE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1480F-84A4-4A41-9C90-E0FDF1B7E611}" type="datetimeFigureOut">
              <a:rPr lang="it-IT" smtClean="0"/>
              <a:pPr/>
              <a:t>21/11/23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8A9B-55C6-4CE2-A137-A8CC8F166CE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1480F-84A4-4A41-9C90-E0FDF1B7E611}" type="datetimeFigureOut">
              <a:rPr lang="it-IT" smtClean="0"/>
              <a:pPr/>
              <a:t>21/11/23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8A9B-55C6-4CE2-A137-A8CC8F166CE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1480F-84A4-4A41-9C90-E0FDF1B7E611}" type="datetimeFigureOut">
              <a:rPr lang="it-IT" smtClean="0"/>
              <a:pPr/>
              <a:t>21/11/23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8A9B-55C6-4CE2-A137-A8CC8F166CE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1480F-84A4-4A41-9C90-E0FDF1B7E611}" type="datetimeFigureOut">
              <a:rPr lang="it-IT" smtClean="0"/>
              <a:pPr/>
              <a:t>21/11/23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8A9B-55C6-4CE2-A137-A8CC8F166CE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1480F-84A4-4A41-9C90-E0FDF1B7E611}" type="datetimeFigureOut">
              <a:rPr lang="it-IT" smtClean="0"/>
              <a:pPr/>
              <a:t>21/11/23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8A9B-55C6-4CE2-A137-A8CC8F166CE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1480F-84A4-4A41-9C90-E0FDF1B7E611}" type="datetimeFigureOut">
              <a:rPr lang="it-IT" smtClean="0"/>
              <a:pPr/>
              <a:t>21/11/23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8A9B-55C6-4CE2-A137-A8CC8F166CE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1480F-84A4-4A41-9C90-E0FDF1B7E611}" type="datetimeFigureOut">
              <a:rPr lang="it-IT" smtClean="0"/>
              <a:pPr/>
              <a:t>21/11/23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F8A9B-55C6-4CE2-A137-A8CC8F166CEF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0AD944D-58D9-E17F-F47C-7B28DCB7D0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700" dirty="0">
                <a:solidFill>
                  <a:schemeClr val="bg1"/>
                </a:solidFill>
              </a:rPr>
              <a:t>Strategie di trattamento per le ICA.</a:t>
            </a:r>
          </a:p>
          <a:p>
            <a:pPr marL="0" indent="0">
              <a:buNone/>
            </a:pPr>
            <a:r>
              <a:rPr lang="it-IT" sz="2700" dirty="0">
                <a:solidFill>
                  <a:schemeClr val="bg1"/>
                </a:solidFill>
              </a:rPr>
              <a:t> Focus sulle infezioni da CRE</a:t>
            </a:r>
          </a:p>
        </p:txBody>
      </p:sp>
    </p:spTree>
    <p:extLst>
      <p:ext uri="{BB962C8B-B14F-4D97-AF65-F5344CB8AC3E}">
        <p14:creationId xmlns:p14="http://schemas.microsoft.com/office/powerpoint/2010/main" val="918664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055440" y="1268760"/>
            <a:ext cx="342902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err="1"/>
              <a:t>Summary</a:t>
            </a:r>
            <a:r>
              <a:rPr lang="it-IT" sz="2000" dirty="0"/>
              <a:t> : </a:t>
            </a:r>
          </a:p>
          <a:p>
            <a:endParaRPr lang="it-IT" sz="2000" dirty="0"/>
          </a:p>
          <a:p>
            <a:pPr>
              <a:lnSpc>
                <a:spcPct val="200000"/>
              </a:lnSpc>
            </a:pPr>
            <a:r>
              <a:rPr lang="it-IT" sz="2000" dirty="0"/>
              <a:t>1) Definizione di CRE</a:t>
            </a:r>
          </a:p>
          <a:p>
            <a:pPr>
              <a:lnSpc>
                <a:spcPct val="200000"/>
              </a:lnSpc>
            </a:pPr>
            <a:r>
              <a:rPr lang="it-IT" sz="2000" b="1" dirty="0">
                <a:solidFill>
                  <a:srgbClr val="7030A0"/>
                </a:solidFill>
              </a:rPr>
              <a:t>2) Epidemiologia</a:t>
            </a:r>
          </a:p>
          <a:p>
            <a:pPr>
              <a:lnSpc>
                <a:spcPct val="200000"/>
              </a:lnSpc>
            </a:pPr>
            <a:r>
              <a:rPr lang="it-IT" sz="2000" dirty="0"/>
              <a:t>3) Strategie di prevenzione </a:t>
            </a:r>
          </a:p>
          <a:p>
            <a:pPr>
              <a:lnSpc>
                <a:spcPct val="200000"/>
              </a:lnSpc>
            </a:pPr>
            <a:r>
              <a:rPr lang="it-IT" sz="2000" dirty="0"/>
              <a:t>4) Trattamento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55440" y="1268760"/>
            <a:ext cx="10081120" cy="3672408"/>
          </a:xfrm>
        </p:spPr>
        <p:txBody>
          <a:bodyPr>
            <a:normAutofit/>
          </a:bodyPr>
          <a:lstStyle/>
          <a:p>
            <a:r>
              <a:rPr lang="it-IT" sz="1800" dirty="0"/>
              <a:t>Le ICA rappresentano un’enorme minaccia per la salute pubblica nel nostro Paese e nel mondo. Questo fenomeno è inscindibile da quello dell’antibiotico-resistenza poiché entrambi hanno un impatto clinico ed economico rilevante.</a:t>
            </a:r>
          </a:p>
          <a:p>
            <a:endParaRPr lang="it-IT" sz="1800" dirty="0"/>
          </a:p>
          <a:p>
            <a:pPr algn="just"/>
            <a:r>
              <a:rPr lang="it-IT" sz="1800" dirty="0"/>
              <a:t>L’effetto delle ICA e dell’AMR sulla salute pubblica può essere arginato con azioni di </a:t>
            </a:r>
            <a:r>
              <a:rPr lang="it-IT" sz="1800" b="1" dirty="0"/>
              <a:t>prevenzione, controllo e sorveglianza </a:t>
            </a:r>
            <a:r>
              <a:rPr lang="it-IT" sz="1800" dirty="0"/>
              <a:t>e queste devono rappresentare una priorità per i sistemi sanitari su tutti i livelli di assistenza.</a:t>
            </a:r>
          </a:p>
          <a:p>
            <a:endParaRPr lang="it-IT" sz="1800" dirty="0"/>
          </a:p>
          <a:p>
            <a:pPr algn="just"/>
            <a:r>
              <a:rPr lang="it-IT" sz="1800" dirty="0"/>
              <a:t>Considerando una prevalenza europea del 7% (2019) e italiana del 8,03% (2016-2017) è facile comprendere le forti ripercussioni del fenomeno sul sistema sanitario e non solo.</a:t>
            </a:r>
          </a:p>
          <a:p>
            <a:endParaRPr lang="it-IT" sz="1800" dirty="0"/>
          </a:p>
          <a:p>
            <a:endParaRPr lang="it-IT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55440" y="1268760"/>
            <a:ext cx="10081120" cy="5328592"/>
          </a:xfrm>
        </p:spPr>
        <p:txBody>
          <a:bodyPr>
            <a:noAutofit/>
          </a:bodyPr>
          <a:lstStyle/>
          <a:p>
            <a:pPr algn="just"/>
            <a:r>
              <a:rPr lang="it-IT" sz="1800" dirty="0"/>
              <a:t>Secondo il “</a:t>
            </a:r>
            <a:r>
              <a:rPr lang="it-IT" sz="1800" b="1" dirty="0"/>
              <a:t>Report on the </a:t>
            </a:r>
            <a:r>
              <a:rPr lang="it-IT" sz="1800" b="1" dirty="0" err="1"/>
              <a:t>burden</a:t>
            </a:r>
            <a:r>
              <a:rPr lang="it-IT" sz="1800" b="1" dirty="0"/>
              <a:t> </a:t>
            </a:r>
            <a:r>
              <a:rPr lang="it-IT" sz="1800" b="1" dirty="0" err="1"/>
              <a:t>of</a:t>
            </a:r>
            <a:r>
              <a:rPr lang="it-IT" sz="1800" b="1" dirty="0"/>
              <a:t> </a:t>
            </a:r>
            <a:r>
              <a:rPr lang="it-IT" sz="1800" b="1" dirty="0" err="1"/>
              <a:t>endemic</a:t>
            </a:r>
            <a:r>
              <a:rPr lang="it-IT" sz="1800" b="1" dirty="0"/>
              <a:t> </a:t>
            </a:r>
            <a:r>
              <a:rPr lang="it-IT" sz="1800" b="1" dirty="0" err="1"/>
              <a:t>health</a:t>
            </a:r>
            <a:r>
              <a:rPr lang="it-IT" sz="1800" b="1" dirty="0"/>
              <a:t> </a:t>
            </a:r>
            <a:r>
              <a:rPr lang="it-IT" sz="1800" b="1" dirty="0" err="1"/>
              <a:t>care-associated</a:t>
            </a:r>
            <a:r>
              <a:rPr lang="it-IT" sz="1800" b="1" dirty="0"/>
              <a:t> </a:t>
            </a:r>
            <a:r>
              <a:rPr lang="it-IT" sz="1800" b="1" dirty="0" err="1"/>
              <a:t>infection</a:t>
            </a:r>
            <a:r>
              <a:rPr lang="it-IT" sz="1800" b="1" dirty="0"/>
              <a:t> </a:t>
            </a:r>
            <a:r>
              <a:rPr lang="it-IT" sz="1800" b="1" dirty="0" err="1"/>
              <a:t>worldwide</a:t>
            </a:r>
            <a:r>
              <a:rPr lang="it-IT" sz="1800" dirty="0"/>
              <a:t>” dell’OMS, le ICA provocano un prolungamento:</a:t>
            </a:r>
          </a:p>
          <a:p>
            <a:pPr lvl="1" algn="just"/>
            <a:r>
              <a:rPr lang="it-IT" sz="1800" dirty="0"/>
              <a:t> della </a:t>
            </a:r>
            <a:r>
              <a:rPr lang="it-IT" sz="1800" b="1" dirty="0"/>
              <a:t>durata della degenza</a:t>
            </a:r>
          </a:p>
          <a:p>
            <a:pPr lvl="1" algn="just"/>
            <a:r>
              <a:rPr lang="it-IT" sz="1800" dirty="0"/>
              <a:t>della </a:t>
            </a:r>
            <a:r>
              <a:rPr lang="it-IT" sz="1800" b="1" dirty="0"/>
              <a:t>disabilità a lungo termine</a:t>
            </a:r>
          </a:p>
          <a:p>
            <a:pPr lvl="1" algn="just"/>
            <a:r>
              <a:rPr lang="it-IT" sz="1800" dirty="0"/>
              <a:t>dell’</a:t>
            </a:r>
            <a:r>
              <a:rPr lang="it-IT" sz="1800" b="1" dirty="0"/>
              <a:t>aumento della resistenza agli antibiotici </a:t>
            </a:r>
          </a:p>
          <a:p>
            <a:pPr lvl="1" algn="just"/>
            <a:r>
              <a:rPr lang="it-IT" sz="1800" dirty="0"/>
              <a:t>Di una </a:t>
            </a:r>
            <a:r>
              <a:rPr lang="it-IT" sz="1800" b="1" dirty="0"/>
              <a:t>significativa mortalità in eccesso</a:t>
            </a:r>
            <a:r>
              <a:rPr lang="it-IT" sz="1800" dirty="0"/>
              <a:t>. </a:t>
            </a:r>
          </a:p>
          <a:p>
            <a:pPr algn="just"/>
            <a:endParaRPr lang="it-IT" sz="1800" dirty="0"/>
          </a:p>
          <a:p>
            <a:pPr algn="just"/>
            <a:r>
              <a:rPr lang="it-IT" sz="1800" dirty="0"/>
              <a:t>In Europa le ICA sono responsabili, ogni anno, di circa:</a:t>
            </a:r>
          </a:p>
          <a:p>
            <a:pPr lvl="1" algn="just"/>
            <a:r>
              <a:rPr lang="it-IT" sz="1800" dirty="0"/>
              <a:t>16 milioni di giornate di degenza aggiuntive</a:t>
            </a:r>
          </a:p>
          <a:p>
            <a:pPr lvl="1" algn="just"/>
            <a:r>
              <a:rPr lang="it-IT" sz="1800" dirty="0"/>
              <a:t>37.000 decessi </a:t>
            </a:r>
          </a:p>
          <a:p>
            <a:pPr lvl="1" algn="just"/>
            <a:r>
              <a:rPr lang="it-IT" sz="1800" dirty="0"/>
              <a:t>110.000 decessi per i quali l’infezione è una concausa. </a:t>
            </a:r>
          </a:p>
          <a:p>
            <a:pPr lvl="1" algn="just">
              <a:buNone/>
            </a:pPr>
            <a:endParaRPr lang="it-IT" sz="1800" dirty="0"/>
          </a:p>
          <a:p>
            <a:pPr algn="just"/>
            <a:endParaRPr lang="it-IT" sz="1800" dirty="0"/>
          </a:p>
          <a:p>
            <a:pPr algn="just"/>
            <a:endParaRPr lang="it-IT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55440" y="1268760"/>
            <a:ext cx="10081120" cy="5904656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it-IT" sz="1800" dirty="0"/>
              <a:t>La situazione è resa così drammatica anche perché l’antibiotico-resistenza comporta fallimento terapeutico, carenza di nuovi antibiotici e rallentamento della ricerca, compromettendo la possibilità di guarire da una ICA. </a:t>
            </a:r>
          </a:p>
          <a:p>
            <a:pPr lvl="1">
              <a:buNone/>
            </a:pPr>
            <a:r>
              <a:rPr lang="it-IT" sz="1800" dirty="0"/>
              <a:t>Una recente analisi ha calcolato che:</a:t>
            </a:r>
          </a:p>
          <a:p>
            <a:pPr lvl="1">
              <a:buFontTx/>
              <a:buChar char="-"/>
            </a:pPr>
            <a:r>
              <a:rPr lang="it-IT" sz="1800" dirty="0"/>
              <a:t>gli effetti dell’AMR e delle conseguenti ICA, causano circa 50.000 decessi ogni anno solo in Europa e Stati Uniti </a:t>
            </a:r>
          </a:p>
          <a:p>
            <a:pPr lvl="1">
              <a:buFontTx/>
              <a:buChar char="-"/>
            </a:pPr>
            <a:r>
              <a:rPr lang="it-IT" sz="1800" dirty="0"/>
              <a:t>in assenza di interventi efficaci, il numero di ICA complicate da AMR entro il 2050, potrebbe provocare la morte di 10 milioni di persone l’anno. </a:t>
            </a:r>
          </a:p>
          <a:p>
            <a:pPr lvl="1">
              <a:buNone/>
            </a:pPr>
            <a:r>
              <a:rPr lang="it-IT" sz="1800" dirty="0"/>
              <a:t>Dai dati </a:t>
            </a:r>
            <a:r>
              <a:rPr lang="it-IT" sz="1800" dirty="0" err="1"/>
              <a:t>EARS-Net</a:t>
            </a:r>
            <a:r>
              <a:rPr lang="it-IT" sz="1800" dirty="0"/>
              <a:t> raccolti in tutto il 2015, uno studio ha stimato 671 689 infezioni da batteri resistenti, di cui il 63,5% erano associate all’assistenza sanitaria. I decessi stimati attribuibili a queste infezioni sono stati 33.110 con i valori più elevati in Italia e Grecia.</a:t>
            </a:r>
          </a:p>
          <a:p>
            <a:pPr lvl="1">
              <a:buNone/>
            </a:pPr>
            <a:endParaRPr lang="it-IT" sz="1800" dirty="0"/>
          </a:p>
          <a:p>
            <a:endParaRPr lang="it-IT" sz="1800" dirty="0"/>
          </a:p>
          <a:p>
            <a:endParaRPr lang="it-IT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data:image/png;base64,iVBORw0KGgoAAAANSUhEUgAAAQ0AAAECCAYAAADkRILdAAAAAXNSR0IArs4c6QAABtdJREFUeF7t1LENAAAIwzD6/9PckN3MnSyUnSNAgEAQWNiaEiBA4ETDExAgkAREI3EZEyAgGn6AAIEkIBqJy5gAAdHwAwQIJAHRSFzGBAiIhh8gQCAJiEbiMiZAQDT8AAECSUA0EpcxAQKi4QcIEEgCopG4jAkQEA0/QIBAEhCNxGVMgIBo+AECBJKAaCQuYwIERMMPECCQBEQjcRkTICAafoAAgSQgGonLmAAB0fADBAgkAdFIXMYECIiGHyBAIAmIRuIyJkBANPwAAQJJQDQSlzEBAqLhBwgQSAKikbiMCRAQDT9AgEASEI3EZUyAgGj4AQIEkoBoJC5jAgREww8QIJAERCNxGRMgIBp+gACBJCAaicuYAAHR8AMECCQB0UhcxgQIiIYfIEAgCYhG4jImQEA0/AABAklANBKXMQECouEHCBBIAqKRuIwJEBANP0CAQBIQjcRlTICAaPgBAgSSgGgkLmMCBETDDxAgkAREI3EZEyAgGn6AAIEkIBqJy5gAAdHwAwQIJAHRSFzGBAiIhh8gQCAJiEbiMiZAQDT8AAECSUA0EpcxAQKi4QcIEEgCopG4jAkQEA0/QIBAEhCNxGVMgIBo+AECBJKAaCQuYwIERMMPECCQBEQjcRkTICAafoAAgSQgGonLmAAB0fADBAgkAdFIXMYECIiGHyBAIAmIRuIyJkBANPwAAQJJQDQSlzEBAqLhBwgQSAKikbiMCRAQDT9AgEASEI3EZUyAgGj4AQIEkoBoJC5jAgREww8QIJAERCNxGRMgIBp+gACBJCAaicuYAAHR8AMECCQB0UhcxgQIiIYfIEAgCYhG4jImQEA0/AABAklANBKXMQECouEHCBBIAqKRuIwJEBANP0CAQBIQjcRlTICAaPgBAgSSgGgkLmMCBETDDxAgkAREI3EZEyAgGn6AAIEkIBqJy5gAAdHwAwQIJAHRSFzGBAiIhh8gQCAJiEbiMiZAQDT8AAECSUA0EpcxAQKi4QcIEEgCopG4jAkQEA0/QIBAEhCNxGVMgIBo+AECBJKAaCQuYwIERMMPECCQBEQjcRkTICAafoAAgSQgGonLmAAB0fADBAgkAdFIXMYECIiGHyBAIAmIRuIyJkBANPwAAQJJQDQSlzEBAqLhBwgQSAKikbiMCRAQDT9AgEASEI3EZUyAgGj4AQIEkoBoJC5jAgREww8QIJAERCNxGRMgIBp+gACBJCAaicuYAAHR8AMECCQB0UhcxgQIiIYfIEAgCYhG4jImQEA0/AABAklANBKXMQECouEHCBBIAqKRuIwJEBANP0CAQBIQjcRlTICAaPgBAgSSgGgkLmMCBETDDxAgkAREI3EZEyAgGn6AAIEkIBqJy5gAAdHwAwQIJAHRSFzGBAiIhh8gQCAJiEbiMiZAQDT8AAECSUA0EpcxAQKi4QcIEEgCopG4jAkQEA0/QIBAEhCNxGVMgIBo+AECBJKAaCQuYwIERMMPECCQBEQjcRkTICAafoAAgSQgGonLmAAB0fADBAgkAdFIXMYECIiGHyBAIAmIRuIyJkBANPwAAQJJQDQSlzEBAqLhBwgQSAKikbiMCRAQDT9AgEASEI3EZUyAgGj4AQIEkoBoJC5jAgREww8QIJAERCNxGRMgIBp+gACBJCAaicuYAAHR8AMECCQB0UhcxgQIiIYfIEAgCYhG4jImQEA0/AABAklANBKXMQECouEHCBBIAqKRuIwJEBANP0CAQBIQjcRlTICAaPgBAgSSgGgkLmMCBETDDxAgkAREI3EZEyAgGn6AAIEkIBqJy5gAAdHwAwQIJAHRSFzGBAiIhh8gQCAJiEbiMiZAQDT8AAECSUA0EpcxAQKi4QcIEEgCopG4jAkQEA0/QIBAEhCNxGVMgIBo+AECBJKAaCQuYwIERMMPECCQBEQjcRkTICAafoAAgSQgGonLmAAB0fADBAgkAdFIXMYECIiGHyBAIAmIRuIyJkBANPwAAQJJQDQSlzEBAqLhBwgQSAKikbiMCRAQDT9AgEASEI3EZUyAgGj4AQIEkoBoJC5jAgREww8QIJAERCNxGRMgIBp+gACBJCAaicuYAAHR8AMECCQB0UhcxgQIiIYfIEAgCYhG4jImQEA0/AABAklANBKXMQECouEHCBBIAqKRuIwJEBANP0CAQBIQjcRlTICAaPgBAgSSgGgkLmMCBETDDxAgkAREI3EZEyAgGn6AAIEkIBqJy5gAAdHwAwQIJAHRSFzGBAiIhh8gQCAJiEbiMiZAQDT8AAECSUA0EpcxAQKi4QcIEEgCopG4jAkQEA0/QIBAEhCNxGVMgIBo+AECBJKAaCQuYwIEHm7wAQOdY6tEAAAAAElFTkSuQmCC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28" name="AutoShape 4" descr="data:image/png;base64,iVBORw0KGgoAAAANSUhEUgAAAQ0AAAECCAYAAADkRILdAAAAAXNSR0IArs4c6QAABtdJREFUeF7t1LENAAAIwzD6/9PckN3MnSyUnSNAgEAQWNiaEiBA4ETDExAgkAREI3EZEyAgGn6AAIEkIBqJy5gAAdHwAwQIJAHRSFzGBAiIhh8gQCAJiEbiMiZAQDT8AAECSUA0EpcxAQKi4QcIEEgCopG4jAkQEA0/QIBAEhCNxGVMgIBo+AECBJKAaCQuYwIERMMPECCQBEQjcRkTICAafoAAgSQgGonLmAAB0fADBAgkAdFIXMYECIiGHyBAIAmIRuIyJkBANPwAAQJJQDQSlzEBAqLhBwgQSAKikbiMCRAQDT9AgEASEI3EZUyAgGj4AQIEkoBoJC5jAgREww8QIJAERCNxGRMgIBp+gACBJCAaicuYAAHR8AMECCQB0UhcxgQIiIYfIEAgCYhG4jImQEA0/AABAklANBKXMQECouEHCBBIAqKRuIwJEBANP0CAQBIQjcRlTICAaPgBAgSSgGgkLmMCBETDDxAgkAREI3EZEyAgGn6AAIEkIBqJy5gAAdHwAwQIJAHRSFzGBAiIhh8gQCAJiEbiMiZAQDT8AAECSUA0EpcxAQKi4QcIEEgCopG4jAkQEA0/QIBAEhCNxGVMgIBo+AECBJKAaCQuYwIERMMPECCQBEQjcRkTICAafoAAgSQgGonLmAAB0fADBAgkAdFIXMYECIiGHyBAIAmIRuIyJkBANPwAAQJJQDQSlzEBAqLhBwgQSAKikbiMCRAQDT9AgEASEI3EZUyAgGj4AQIEkoBoJC5jAgREww8QIJAERCNxGRMgIBp+gACBJCAaicuYAAHR8AMECCQB0UhcxgQIiIYfIEAgCYhG4jImQEA0/AABAklANBKXMQECouEHCBBIAqKRuIwJEBANP0CAQBIQjcRlTICAaPgBAgSSgGgkLmMCBETDDxAgkAREI3EZEyAgGn6AAIEkIBqJy5gAAdHwAwQIJAHRSFzGBAiIhh8gQCAJiEbiMiZAQDT8AAECSUA0EpcxAQKi4QcIEEgCopG4jAkQEA0/QIBAEhCNxGVMgIBo+AECBJKAaCQuYwIERMMPECCQBEQjcRkTICAafoAAgSQgGonLmAAB0fADBAgkAdFIXMYECIiGHyBAIAmIRuIyJkBANPwAAQJJQDQSlzEBAqLhBwgQSAKikbiMCRAQDT9AgEASEI3EZUyAgGj4AQIEkoBoJC5jAgREww8QIJAERCNxGRMgIBp+gACBJCAaicuYAAHR8AMECCQB0UhcxgQIiIYfIEAgCYhG4jImQEA0/AABAklANBKXMQECouEHCBBIAqKRuIwJEBANP0CAQBIQjcRlTICAaPgBAgSSgGgkLmMCBETDDxAgkAREI3EZEyAgGn6AAIEkIBqJy5gAAdHwAwQIJAHRSFzGBAiIhh8gQCAJiEbiMiZAQDT8AAECSUA0EpcxAQKi4QcIEEgCopG4jAkQEA0/QIBAEhCNxGVMgIBo+AECBJKAaCQuYwIERMMPECCQBEQjcRkTICAafoAAgSQgGonLmAAB0fADBAgkAdFIXMYECIiGHyBAIAmIRuIyJkBANPwAAQJJQDQSlzEBAqLhBwgQSAKikbiMCRAQDT9AgEASEI3EZUyAgGj4AQIEkoBoJC5jAgREww8QIJAERCNxGRMgIBp+gACBJCAaicuYAAHR8AMECCQB0UhcxgQIiIYfIEAgCYhG4jImQEA0/AABAklANBKXMQECouEHCBBIAqKRuIwJEBANP0CAQBIQjcRlTICAaPgBAgSSgGgkLmMCBETDDxAgkAREI3EZEyAgGn6AAIEkIBqJy5gAAdHwAwQIJAHRSFzGBAiIhh8gQCAJiEbiMiZAQDT8AAECSUA0EpcxAQKi4QcIEEgCopG4jAkQEA0/QIBAEhCNxGVMgIBo+AECBJKAaCQuYwIERMMPECCQBEQjcRkTICAafoAAgSQgGonLmAAB0fADBAgkAdFIXMYECIiGHyBAIAmIRuIyJkBANPwAAQJJQDQSlzEBAqLhBwgQSAKikbiMCRAQDT9AgEASEI3EZUyAgGj4AQIEkoBoJC5jAgREww8QIJAERCNxGRMgIBp+gACBJCAaicuYAAHR8AMECCQB0UhcxgQIiIYfIEAgCYhG4jImQEA0/AABAklANBKXMQECouEHCBBIAqKRuIwJEBANP0CAQBIQjcRlTICAaPgBAgSSgGgkLmMCBETDDxAgkAREI3EZEyAgGn6AAIEkIBqJy5gAAdHwAwQIJAHRSFzGBAiIhh8gQCAJiEbiMiZAQDT8AAECSUA0EpcxAQKi4QcIEEgCopG4jAkQEA0/QIBAEhCNxGVMgIBo+AECBJKAaCQuYwIEHm7wAQOdY6tEAAAAAElFTkSuQmCC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/>
          <a:srcRect l="84041" t="18750" r="2782" b="29492"/>
          <a:stretch>
            <a:fillRect/>
          </a:stretch>
        </p:blipFill>
        <p:spPr bwMode="auto">
          <a:xfrm>
            <a:off x="861317" y="3656492"/>
            <a:ext cx="1123058" cy="2480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CasellaDiTesto 9"/>
          <p:cNvSpPr txBox="1"/>
          <p:nvPr/>
        </p:nvSpPr>
        <p:spPr>
          <a:xfrm>
            <a:off x="7143810" y="5960107"/>
            <a:ext cx="4470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err="1"/>
              <a:t>Klebsiella</a:t>
            </a:r>
            <a:r>
              <a:rPr lang="it-IT" sz="1400" dirty="0"/>
              <a:t> </a:t>
            </a:r>
            <a:r>
              <a:rPr lang="it-IT" sz="1400" dirty="0" err="1"/>
              <a:t>pneumoniae</a:t>
            </a:r>
            <a:r>
              <a:rPr lang="it-IT" sz="1400" dirty="0"/>
              <a:t> Resistente ai </a:t>
            </a:r>
            <a:r>
              <a:rPr lang="it-IT" sz="1400" dirty="0" err="1"/>
              <a:t>carbapenemi</a:t>
            </a:r>
            <a:r>
              <a:rPr lang="it-IT" sz="1400" dirty="0"/>
              <a:t> nel 2009</a:t>
            </a: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/>
          <a:srcRect l="40630" t="33203" r="24780" b="6250"/>
          <a:stretch>
            <a:fillRect/>
          </a:stretch>
        </p:blipFill>
        <p:spPr bwMode="auto">
          <a:xfrm>
            <a:off x="7329599" y="1196752"/>
            <a:ext cx="4099326" cy="403423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/>
          <a:srcRect l="585" t="34375" r="69217" b="7031"/>
          <a:stretch>
            <a:fillRect/>
          </a:stretch>
        </p:blipFill>
        <p:spPr bwMode="auto">
          <a:xfrm>
            <a:off x="2798224" y="1196752"/>
            <a:ext cx="3077787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Ovale 8"/>
          <p:cNvSpPr/>
          <p:nvPr/>
        </p:nvSpPr>
        <p:spPr>
          <a:xfrm>
            <a:off x="4810393" y="3625644"/>
            <a:ext cx="642942" cy="28575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4810393" y="2411198"/>
            <a:ext cx="642942" cy="28575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data:image/png;base64,iVBORw0KGgoAAAANSUhEUgAAAQ0AAAECCAYAAADkRILdAAAAAXNSR0IArs4c6QAABtdJREFUeF7t1LENAAAIwzD6/9PckN3MnSyUnSNAgEAQWNiaEiBA4ETDExAgkAREI3EZEyAgGn6AAIEkIBqJy5gAAdHwAwQIJAHRSFzGBAiIhh8gQCAJiEbiMiZAQDT8AAECSUA0EpcxAQKi4QcIEEgCopG4jAkQEA0/QIBAEhCNxGVMgIBo+AECBJKAaCQuYwIERMMPECCQBEQjcRkTICAafoAAgSQgGonLmAAB0fADBAgkAdFIXMYECIiGHyBAIAmIRuIyJkBANPwAAQJJQDQSlzEBAqLhBwgQSAKikbiMCRAQDT9AgEASEI3EZUyAgGj4AQIEkoBoJC5jAgREww8QIJAERCNxGRMgIBp+gACBJCAaicuYAAHR8AMECCQB0UhcxgQIiIYfIEAgCYhG4jImQEA0/AABAklANBKXMQECouEHCBBIAqKRuIwJEBANP0CAQBIQjcRlTICAaPgBAgSSgGgkLmMCBETDDxAgkAREI3EZEyAgGn6AAIEkIBqJy5gAAdHwAwQIJAHRSFzGBAiIhh8gQCAJiEbiMiZAQDT8AAECSUA0EpcxAQKi4QcIEEgCopG4jAkQEA0/QIBAEhCNxGVMgIBo+AECBJKAaCQuYwIERMMPECCQBEQjcRkTICAafoAAgSQgGonLmAAB0fADBAgkAdFIXMYECIiGHyBAIAmIRuIyJkBANPwAAQJJQDQSlzEBAqLhBwgQSAKikbiMCRAQDT9AgEASEI3EZUyAgGj4AQIEkoBoJC5jAgREww8QIJAERCNxGRMgIBp+gACBJCAaicuYAAHR8AMECCQB0UhcxgQIiIYfIEAgCYhG4jImQEA0/AABAklANBKXMQECouEHCBBIAqKRuIwJEBANP0CAQBIQjcRlTICAaPgBAgSSgGgkLmMCBETDDxAgkAREI3EZEyAgGn6AAIEkIBqJy5gAAdHwAwQIJAHRSFzGBAiIhh8gQCAJiEbiMiZAQDT8AAECSUA0EpcxAQKi4QcIEEgCopG4jAkQEA0/QIBAEhCNxGVMgIBo+AECBJKAaCQuYwIERMMPECCQBEQjcRkTICAafoAAgSQgGonLmAAB0fADBAgkAdFIXMYECIiGHyBAIAmIRuIyJkBANPwAAQJJQDQSlzEBAqLhBwgQSAKikbiMCRAQDT9AgEASEI3EZUyAgGj4AQIEkoBoJC5jAgREww8QIJAERCNxGRMgIBp+gACBJCAaicuYAAHR8AMECCQB0UhcxgQIiIYfIEAgCYhG4jImQEA0/AABAklANBKXMQECouEHCBBIAqKRuIwJEBANP0CAQBIQjcRlTICAaPgBAgSSgGgkLmMCBETDDxAgkAREI3EZEyAgGn6AAIEkIBqJy5gAAdHwAwQIJAHRSFzGBAiIhh8gQCAJiEbiMiZAQDT8AAECSUA0EpcxAQKi4QcIEEgCopG4jAkQEA0/QIBAEhCNxGVMgIBo+AECBJKAaCQuYwIERMMPECCQBEQjcRkTICAafoAAgSQgGonLmAAB0fADBAgkAdFIXMYECIiGHyBAIAmIRuIyJkBANPwAAQJJQDQSlzEBAqLhBwgQSAKikbiMCRAQDT9AgEASEI3EZUyAgGj4AQIEkoBoJC5jAgREww8QIJAERCNxGRMgIBp+gACBJCAaicuYAAHR8AMECCQB0UhcxgQIiIYfIEAgCYhG4jImQEA0/AABAklANBKXMQECouEHCBBIAqKRuIwJEBANP0CAQBIQjcRlTICAaPgBAgSSgGgkLmMCBETDDxAgkAREI3EZEyAgGn6AAIEkIBqJy5gAAdHwAwQIJAHRSFzGBAiIhh8gQCAJiEbiMiZAQDT8AAECSUA0EpcxAQKi4QcIEEgCopG4jAkQEA0/QIBAEhCNxGVMgIBo+AECBJKAaCQuYwIERMMPECCQBEQjcRkTICAafoAAgSQgGonLmAAB0fADBAgkAdFIXMYECIiGHyBAIAmIRuIyJkBANPwAAQJJQDQSlzEBAqLhBwgQSAKikbiMCRAQDT9AgEASEI3EZUyAgGj4AQIEkoBoJC5jAgREww8QIJAERCNxGRMgIBp+gACBJCAaicuYAAHR8AMECCQB0UhcxgQIiIYfIEAgCYhG4jImQEA0/AABAklANBKXMQECouEHCBBIAqKRuIwJEBANP0CAQBIQjcRlTICAaPgBAgSSgGgkLmMCBETDDxAgkAREI3EZEyAgGn6AAIEkIBqJy5gAAdHwAwQIJAHRSFzGBAiIhh8gQCAJiEbiMiZAQDT8AAECSUA0EpcxAQKi4QcIEEgCopG4jAkQEA0/QIBAEhCNxGVMgIBo+AECBJKAaCQuYwIEHm7wAQOdY6tEAAAAAElFTkSuQmCC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28" name="AutoShape 4" descr="data:image/png;base64,iVBORw0KGgoAAAANSUhEUgAAAQ0AAAECCAYAAADkRILdAAAAAXNSR0IArs4c6QAABtdJREFUeF7t1LENAAAIwzD6/9PckN3MnSyUnSNAgEAQWNiaEiBA4ETDExAgkAREI3EZEyAgGn6AAIEkIBqJy5gAAdHwAwQIJAHRSFzGBAiIhh8gQCAJiEbiMiZAQDT8AAECSUA0EpcxAQKi4QcIEEgCopG4jAkQEA0/QIBAEhCNxGVMgIBo+AECBJKAaCQuYwIERMMPECCQBEQjcRkTICAafoAAgSQgGonLmAAB0fADBAgkAdFIXMYECIiGHyBAIAmIRuIyJkBANPwAAQJJQDQSlzEBAqLhBwgQSAKikbiMCRAQDT9AgEASEI3EZUyAgGj4AQIEkoBoJC5jAgREww8QIJAERCNxGRMgIBp+gACBJCAaicuYAAHR8AMECCQB0UhcxgQIiIYfIEAgCYhG4jImQEA0/AABAklANBKXMQECouEHCBBIAqKRuIwJEBANP0CAQBIQjcRlTICAaPgBAgSSgGgkLmMCBETDDxAgkAREI3EZEyAgGn6AAIEkIBqJy5gAAdHwAwQIJAHRSFzGBAiIhh8gQCAJiEbiMiZAQDT8AAECSUA0EpcxAQKi4QcIEEgCopG4jAkQEA0/QIBAEhCNxGVMgIBo+AECBJKAaCQuYwIERMMPECCQBEQjcRkTICAafoAAgSQgGonLmAAB0fADBAgkAdFIXMYECIiGHyBAIAmIRuIyJkBANPwAAQJJQDQSlzEBAqLhBwgQSAKikbiMCRAQDT9AgEASEI3EZUyAgGj4AQIEkoBoJC5jAgREww8QIJAERCNxGRMgIBp+gACBJCAaicuYAAHR8AMECCQB0UhcxgQIiIYfIEAgCYhG4jImQEA0/AABAklANBKXMQECouEHCBBIAqKRuIwJEBANP0CAQBIQjcRlTICAaPgBAgSSgGgkLmMCBETDDxAgkAREI3EZEyAgGn6AAIEkIBqJy5gAAdHwAwQIJAHRSFzGBAiIhh8gQCAJiEbiMiZAQDT8AAECSUA0EpcxAQKi4QcIEEgCopG4jAkQEA0/QIBAEhCNxGVMgIBo+AECBJKAaCQuYwIERMMPECCQBEQjcRkTICAafoAAgSQgGonLmAAB0fADBAgkAdFIXMYECIiGHyBAIAmIRuIyJkBANPwAAQJJQDQSlzEBAqLhBwgQSAKikbiMCRAQDT9AgEASEI3EZUyAgGj4AQIEkoBoJC5jAgREww8QIJAERCNxGRMgIBp+gACBJCAaicuYAAHR8AMECCQB0UhcxgQIiIYfIEAgCYhG4jImQEA0/AABAklANBKXMQECouEHCBBIAqKRuIwJEBANP0CAQBIQjcRlTICAaPgBAgSSgGgkLmMCBETDDxAgkAREI3EZEyAgGn6AAIEkIBqJy5gAAdHwAwQIJAHRSFzGBAiIhh8gQCAJiEbiMiZAQDT8AAECSUA0EpcxAQKi4QcIEEgCopG4jAkQEA0/QIBAEhCNxGVMgIBo+AECBJKAaCQuYwIERMMPECCQBEQjcRkTICAafoAAgSQgGonLmAAB0fADBAgkAdFIXMYECIiGHyBAIAmIRuIyJkBANPwAAQJJQDQSlzEBAqLhBwgQSAKikbiMCRAQDT9AgEASEI3EZUyAgGj4AQIEkoBoJC5jAgREww8QIJAERCNxGRMgIBp+gACBJCAaicuYAAHR8AMECCQB0UhcxgQIiIYfIEAgCYhG4jImQEA0/AABAklANBKXMQECouEHCBBIAqKRuIwJEBANP0CAQBIQjcRlTICAaPgBAgSSgGgkLmMCBETDDxAgkAREI3EZEyAgGn6AAIEkIBqJy5gAAdHwAwQIJAHRSFzGBAiIhh8gQCAJiEbiMiZAQDT8AAECSUA0EpcxAQKi4QcIEEgCopG4jAkQEA0/QIBAEhCNxGVMgIBo+AECBJKAaCQuYwIERMMPECCQBEQjcRkTICAafoAAgSQgGonLmAAB0fADBAgkAdFIXMYECIiGHyBAIAmIRuIyJkBANPwAAQJJQDQSlzEBAqLhBwgQSAKikbiMCRAQDT9AgEASEI3EZUyAgGj4AQIEkoBoJC5jAgREww8QIJAERCNxGRMgIBp+gACBJCAaicuYAAHR8AMECCQB0UhcxgQIiIYfIEAgCYhG4jImQEA0/AABAklANBKXMQECouEHCBBIAqKRuIwJEBANP0CAQBIQjcRlTICAaPgBAgSSgGgkLmMCBETDDxAgkAREI3EZEyAgGn6AAIEkIBqJy5gAAdHwAwQIJAHRSFzGBAiIhh8gQCAJiEbiMiZAQDT8AAECSUA0EpcxAQKi4QcIEEgCopG4jAkQEA0/QIBAEhCNxGVMgIBo+AECBJKAaCQuYwIEHm7wAQOdY6tEAAAAAElFTkSuQmCC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 l="37335" t="26367" r="22584" b="6250"/>
          <a:stretch>
            <a:fillRect/>
          </a:stretch>
        </p:blipFill>
        <p:spPr bwMode="auto">
          <a:xfrm>
            <a:off x="7651922" y="1284435"/>
            <a:ext cx="3936778" cy="372104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rcRect l="84041" t="18750" r="2782" b="29492"/>
          <a:stretch>
            <a:fillRect/>
          </a:stretch>
        </p:blipFill>
        <p:spPr bwMode="auto">
          <a:xfrm>
            <a:off x="772089" y="3563498"/>
            <a:ext cx="1238565" cy="2735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rcRect l="585" t="18750" r="70315" b="32422"/>
          <a:stretch>
            <a:fillRect/>
          </a:stretch>
        </p:blipFill>
        <p:spPr bwMode="auto">
          <a:xfrm>
            <a:off x="3647728" y="1217842"/>
            <a:ext cx="280179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Ovale 7"/>
          <p:cNvSpPr/>
          <p:nvPr/>
        </p:nvSpPr>
        <p:spPr>
          <a:xfrm>
            <a:off x="5576554" y="3146668"/>
            <a:ext cx="642942" cy="21431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/>
          <p:cNvSpPr/>
          <p:nvPr/>
        </p:nvSpPr>
        <p:spPr>
          <a:xfrm>
            <a:off x="5576554" y="2146536"/>
            <a:ext cx="642942" cy="21431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7248128" y="5990885"/>
            <a:ext cx="4470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err="1"/>
              <a:t>Klebsiella</a:t>
            </a:r>
            <a:r>
              <a:rPr lang="it-IT" sz="1400" dirty="0"/>
              <a:t> </a:t>
            </a:r>
            <a:r>
              <a:rPr lang="it-IT" sz="1400" dirty="0" err="1"/>
              <a:t>pneumoniae</a:t>
            </a:r>
            <a:r>
              <a:rPr lang="it-IT" sz="1400" dirty="0"/>
              <a:t> Resistente ai </a:t>
            </a:r>
            <a:r>
              <a:rPr lang="it-IT" sz="1400" dirty="0" err="1"/>
              <a:t>carbapenemi</a:t>
            </a:r>
            <a:r>
              <a:rPr lang="it-IT" sz="1400" dirty="0"/>
              <a:t> nel 2022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data:image/png;base64,iVBORw0KGgoAAAANSUhEUgAAAQ0AAAECCAYAAADkRILdAAAAAXNSR0IArs4c6QAABtdJREFUeF7t1LENAAAIwzD6/9PckN3MnSyUnSNAgEAQWNiaEiBA4ETDExAgkAREI3EZEyAgGn6AAIEkIBqJy5gAAdHwAwQIJAHRSFzGBAiIhh8gQCAJiEbiMiZAQDT8AAECSUA0EpcxAQKi4QcIEEgCopG4jAkQEA0/QIBAEhCNxGVMgIBo+AECBJKAaCQuYwIERMMPECCQBEQjcRkTICAafoAAgSQgGonLmAAB0fADBAgkAdFIXMYECIiGHyBAIAmIRuIyJkBANPwAAQJJQDQSlzEBAqLhBwgQSAKikbiMCRAQDT9AgEASEI3EZUyAgGj4AQIEkoBoJC5jAgREww8QIJAERCNxGRMgIBp+gACBJCAaicuYAAHR8AMECCQB0UhcxgQIiIYfIEAgCYhG4jImQEA0/AABAklANBKXMQECouEHCBBIAqKRuIwJEBANP0CAQBIQjcRlTICAaPgBAgSSgGgkLmMCBETDDxAgkAREI3EZEyAgGn6AAIEkIBqJy5gAAdHwAwQIJAHRSFzGBAiIhh8gQCAJiEbiMiZAQDT8AAECSUA0EpcxAQKi4QcIEEgCopG4jAkQEA0/QIBAEhCNxGVMgIBo+AECBJKAaCQuYwIERMMPECCQBEQjcRkTICAafoAAgSQgGonLmAAB0fADBAgkAdFIXMYECIiGHyBAIAmIRuIyJkBANPwAAQJJQDQSlzEBAqLhBwgQSAKikbiMCRAQDT9AgEASEI3EZUyAgGj4AQIEkoBoJC5jAgREww8QIJAERCNxGRMgIBp+gACBJCAaicuYAAHR8AMECCQB0UhcxgQIiIYfIEAgCYhG4jImQEA0/AABAklANBKXMQECouEHCBBIAqKRuIwJEBANP0CAQBIQjcRlTICAaPgBAgSSgGgkLmMCBETDDxAgkAREI3EZEyAgGn6AAIEkIBqJy5gAAdHwAwQIJAHRSFzGBAiIhh8gQCAJiEbiMiZAQDT8AAECSUA0EpcxAQKi4QcIEEgCopG4jAkQEA0/QIBAEhCNxGVMgIBo+AECBJKAaCQuYwIERMMPECCQBEQjcRkTICAafoAAgSQgGonLmAAB0fADBAgkAdFIXMYECIiGHyBAIAmIRuIyJkBANPwAAQJJQDQSlzEBAqLhBwgQSAKikbiMCRAQDT9AgEASEI3EZUyAgGj4AQIEkoBoJC5jAgREww8QIJAERCNxGRMgIBp+gACBJCAaicuYAAHR8AMECCQB0UhcxgQIiIYfIEAgCYhG4jImQEA0/AABAklANBKXMQECouEHCBBIAqKRuIwJEBANP0CAQBIQjcRlTICAaPgBAgSSgGgkLmMCBETDDxAgkAREI3EZEyAgGn6AAIEkIBqJy5gAAdHwAwQIJAHRSFzGBAiIhh8gQCAJiEbiMiZAQDT8AAECSUA0EpcxAQKi4QcIEEgCopG4jAkQEA0/QIBAEhCNxGVMgIBo+AECBJKAaCQuYwIERMMPECCQBEQjcRkTICAafoAAgSQgGonLmAAB0fADBAgkAdFIXMYECIiGHyBAIAmIRuIyJkBANPwAAQJJQDQSlzEBAqLhBwgQSAKikbiMCRAQDT9AgEASEI3EZUyAgGj4AQIEkoBoJC5jAgREww8QIJAERCNxGRMgIBp+gACBJCAaicuYAAHR8AMECCQB0UhcxgQIiIYfIEAgCYhG4jImQEA0/AABAklANBKXMQECouEHCBBIAqKRuIwJEBANP0CAQBIQjcRlTICAaPgBAgSSgGgkLmMCBETDDxAgkAREI3EZEyAgGn6AAIEkIBqJy5gAAdHwAwQIJAHRSFzGBAiIhh8gQCAJiEbiMiZAQDT8AAECSUA0EpcxAQKi4QcIEEgCopG4jAkQEA0/QIBAEhCNxGVMgIBo+AECBJKAaCQuYwIERMMPECCQBEQjcRkTICAafoAAgSQgGonLmAAB0fADBAgkAdFIXMYECIiGHyBAIAmIRuIyJkBANPwAAQJJQDQSlzEBAqLhBwgQSAKikbiMCRAQDT9AgEASEI3EZUyAgGj4AQIEkoBoJC5jAgREww8QIJAERCNxGRMgIBp+gACBJCAaicuYAAHR8AMECCQB0UhcxgQIiIYfIEAgCYhG4jImQEA0/AABAklANBKXMQECouEHCBBIAqKRuIwJEBANP0CAQBIQjcRlTICAaPgBAgSSgGgkLmMCBETDDxAgkAREI3EZEyAgGn6AAIEkIBqJy5gAAdHwAwQIJAHRSFzGBAiIhh8gQCAJiEbiMiZAQDT8AAECSUA0EpcxAQKi4QcIEEgCopG4jAkQEA0/QIBAEhCNxGVMgIBo+AECBJKAaCQuYwIEHm7wAQOdY6tEAAAAAElFTkSuQmCC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28" name="AutoShape 4" descr="data:image/png;base64,iVBORw0KGgoAAAANSUhEUgAAAQ0AAAECCAYAAADkRILdAAAAAXNSR0IArs4c6QAABtdJREFUeF7t1LENAAAIwzD6/9PckN3MnSyUnSNAgEAQWNiaEiBA4ETDExAgkAREI3EZEyAgGn6AAIEkIBqJy5gAAdHwAwQIJAHRSFzGBAiIhh8gQCAJiEbiMiZAQDT8AAECSUA0EpcxAQKi4QcIEEgCopG4jAkQEA0/QIBAEhCNxGVMgIBo+AECBJKAaCQuYwIERMMPECCQBEQjcRkTICAafoAAgSQgGonLmAAB0fADBAgkAdFIXMYECIiGHyBAIAmIRuIyJkBANPwAAQJJQDQSlzEBAqLhBwgQSAKikbiMCRAQDT9AgEASEI3EZUyAgGj4AQIEkoBoJC5jAgREww8QIJAERCNxGRMgIBp+gACBJCAaicuYAAHR8AMECCQB0UhcxgQIiIYfIEAgCYhG4jImQEA0/AABAklANBKXMQECouEHCBBIAqKRuIwJEBANP0CAQBIQjcRlTICAaPgBAgSSgGgkLmMCBETDDxAgkAREI3EZEyAgGn6AAIEkIBqJy5gAAdHwAwQIJAHRSFzGBAiIhh8gQCAJiEbiMiZAQDT8AAECSUA0EpcxAQKi4QcIEEgCopG4jAkQEA0/QIBAEhCNxGVMgIBo+AECBJKAaCQuYwIERMMPECCQBEQjcRkTICAafoAAgSQgGonLmAAB0fADBAgkAdFIXMYECIiGHyBAIAmIRuIyJkBANPwAAQJJQDQSlzEBAqLhBwgQSAKikbiMCRAQDT9AgEASEI3EZUyAgGj4AQIEkoBoJC5jAgREww8QIJAERCNxGRMgIBp+gACBJCAaicuYAAHR8AMECCQB0UhcxgQIiIYfIEAgCYhG4jImQEA0/AABAklANBKXMQECouEHCBBIAqKRuIwJEBANP0CAQBIQjcRlTICAaPgBAgSSgGgkLmMCBETDDxAgkAREI3EZEyAgGn6AAIEkIBqJy5gAAdHwAwQIJAHRSFzGBAiIhh8gQCAJiEbiMiZAQDT8AAECSUA0EpcxAQKi4QcIEEgCopG4jAkQEA0/QIBAEhCNxGVMgIBo+AECBJKAaCQuYwIERMMPECCQBEQjcRkTICAafoAAgSQgGonLmAAB0fADBAgkAdFIXMYECIiGHyBAIAmIRuIyJkBANPwAAQJJQDQSlzEBAqLhBwgQSAKikbiMCRAQDT9AgEASEI3EZUyAgGj4AQIEkoBoJC5jAgREww8QIJAERCNxGRMgIBp+gACBJCAaicuYAAHR8AMECCQB0UhcxgQIiIYfIEAgCYhG4jImQEA0/AABAklANBKXMQECouEHCBBIAqKRuIwJEBANP0CAQBIQjcRlTICAaPgBAgSSgGgkLmMCBETDDxAgkAREI3EZEyAgGn6AAIEkIBqJy5gAAdHwAwQIJAHRSFzGBAiIhh8gQCAJiEbiMiZAQDT8AAECSUA0EpcxAQKi4QcIEEgCopG4jAkQEA0/QIBAEhCNxGVMgIBo+AECBJKAaCQuYwIERMMPECCQBEQjcRkTICAafoAAgSQgGonLmAAB0fADBAgkAdFIXMYECIiGHyBAIAmIRuIyJkBANPwAAQJJQDQSlzEBAqLhBwgQSAKikbiMCRAQDT9AgEASEI3EZUyAgGj4AQIEkoBoJC5jAgREww8QIJAERCNxGRMgIBp+gACBJCAaicuYAAHR8AMECCQB0UhcxgQIiIYfIEAgCYhG4jImQEA0/AABAklANBKXMQECouEHCBBIAqKRuIwJEBANP0CAQBIQjcRlTICAaPgBAgSSgGgkLmMCBETDDxAgkAREI3EZEyAgGn6AAIEkIBqJy5gAAdHwAwQIJAHRSFzGBAiIhh8gQCAJiEbiMiZAQDT8AAECSUA0EpcxAQKi4QcIEEgCopG4jAkQEA0/QIBAEhCNxGVMgIBo+AECBJKAaCQuYwIERMMPECCQBEQjcRkTICAafoAAgSQgGonLmAAB0fADBAgkAdFIXMYECIiGHyBAIAmIRuIyJkBANPwAAQJJQDQSlzEBAqLhBwgQSAKikbiMCRAQDT9AgEASEI3EZUyAgGj4AQIEkoBoJC5jAgREww8QIJAERCNxGRMgIBp+gACBJCAaicuYAAHR8AMECCQB0UhcxgQIiIYfIEAgCYhG4jImQEA0/AABAklANBKXMQECouEHCBBIAqKRuIwJEBANP0CAQBIQjcRlTICAaPgBAgSSgGgkLmMCBETDDxAgkAREI3EZEyAgGn6AAIEkIBqJy5gAAdHwAwQIJAHRSFzGBAiIhh8gQCAJiEbiMiZAQDT8AAECSUA0EpcxAQKi4QcIEEgCopG4jAkQEA0/QIBAEhCNxGVMgIBo+AECBJKAaCQuYwIEHm7wAQOdY6tEAAAAAElFTkSuQmCC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/>
          <a:srcRect l="84041" t="18750" r="2782" b="29492"/>
          <a:stretch>
            <a:fillRect/>
          </a:stretch>
        </p:blipFill>
        <p:spPr bwMode="auto">
          <a:xfrm>
            <a:off x="842084" y="3861048"/>
            <a:ext cx="1142291" cy="2522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CasellaDiTesto 9"/>
          <p:cNvSpPr txBox="1"/>
          <p:nvPr/>
        </p:nvSpPr>
        <p:spPr>
          <a:xfrm>
            <a:off x="6888088" y="5877272"/>
            <a:ext cx="46554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Altre pericolose </a:t>
            </a:r>
            <a:r>
              <a:rPr lang="it-IT" sz="1400" dirty="0" err="1"/>
              <a:t>resistenze…</a:t>
            </a:r>
            <a:r>
              <a:rPr lang="it-IT" sz="1400" dirty="0"/>
              <a:t>.</a:t>
            </a:r>
            <a:r>
              <a:rPr lang="it-IT" sz="1400" i="1" dirty="0" err="1"/>
              <a:t>Acinetobacter</a:t>
            </a:r>
            <a:r>
              <a:rPr lang="it-IT" sz="1400" i="1" dirty="0"/>
              <a:t> </a:t>
            </a:r>
            <a:r>
              <a:rPr lang="it-IT" sz="1400" i="1" dirty="0" err="1"/>
              <a:t>baumannii</a:t>
            </a:r>
            <a:r>
              <a:rPr lang="it-IT" sz="1400" i="1" dirty="0"/>
              <a:t> (CRAB)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/>
          <a:srcRect l="38434" t="20508" r="23133" b="20898"/>
          <a:stretch>
            <a:fillRect/>
          </a:stretch>
        </p:blipFill>
        <p:spPr bwMode="auto">
          <a:xfrm>
            <a:off x="6672064" y="1268760"/>
            <a:ext cx="4746258" cy="406824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/>
          <a:srcRect l="585" t="21680" r="70315" b="21679"/>
          <a:stretch>
            <a:fillRect/>
          </a:stretch>
        </p:blipFill>
        <p:spPr bwMode="auto">
          <a:xfrm>
            <a:off x="2927648" y="1268760"/>
            <a:ext cx="3068139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Ovale 7"/>
          <p:cNvSpPr/>
          <p:nvPr/>
        </p:nvSpPr>
        <p:spPr>
          <a:xfrm>
            <a:off x="5070787" y="4269156"/>
            <a:ext cx="642942" cy="21431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/>
          <p:cNvSpPr/>
          <p:nvPr/>
        </p:nvSpPr>
        <p:spPr>
          <a:xfrm>
            <a:off x="5070787" y="2983272"/>
            <a:ext cx="642942" cy="21431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055440" y="1268760"/>
            <a:ext cx="3429024" cy="2784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/>
              <a:t>Summary</a:t>
            </a:r>
            <a:r>
              <a:rPr lang="it-IT" dirty="0"/>
              <a:t> : </a:t>
            </a:r>
          </a:p>
          <a:p>
            <a:endParaRPr lang="it-IT" dirty="0"/>
          </a:p>
          <a:p>
            <a:pPr>
              <a:lnSpc>
                <a:spcPct val="200000"/>
              </a:lnSpc>
            </a:pPr>
            <a:r>
              <a:rPr lang="it-IT" dirty="0"/>
              <a:t>1) Definizione di CRE</a:t>
            </a:r>
          </a:p>
          <a:p>
            <a:pPr>
              <a:lnSpc>
                <a:spcPct val="200000"/>
              </a:lnSpc>
            </a:pPr>
            <a:r>
              <a:rPr lang="it-IT" dirty="0"/>
              <a:t>2) Epidemiologia</a:t>
            </a:r>
          </a:p>
          <a:p>
            <a:pPr>
              <a:lnSpc>
                <a:spcPct val="200000"/>
              </a:lnSpc>
            </a:pPr>
            <a:r>
              <a:rPr lang="it-IT" b="1" dirty="0">
                <a:solidFill>
                  <a:srgbClr val="7030A0"/>
                </a:solidFill>
              </a:rPr>
              <a:t>3) Strategie di prevenzione </a:t>
            </a:r>
          </a:p>
          <a:p>
            <a:pPr>
              <a:lnSpc>
                <a:spcPct val="200000"/>
              </a:lnSpc>
            </a:pPr>
            <a:r>
              <a:rPr lang="it-IT" dirty="0"/>
              <a:t>4) Trattamento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55440" y="1268760"/>
            <a:ext cx="11292829" cy="63272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b="1" dirty="0" err="1"/>
              <a:t>Cosa</a:t>
            </a:r>
            <a:r>
              <a:rPr lang="en-US" sz="1800" b="1" dirty="0"/>
              <a:t> </a:t>
            </a:r>
            <a:r>
              <a:rPr lang="en-US" sz="1800" b="1" dirty="0" err="1"/>
              <a:t>possiamo</a:t>
            </a:r>
            <a:r>
              <a:rPr lang="en-US" sz="1800" b="1" dirty="0"/>
              <a:t> fare per la </a:t>
            </a:r>
            <a:r>
              <a:rPr lang="en-US" sz="1800" b="1" dirty="0" err="1"/>
              <a:t>prevenzione</a:t>
            </a:r>
            <a:r>
              <a:rPr lang="en-US" sz="1800" b="1" dirty="0"/>
              <a:t> </a:t>
            </a:r>
            <a:r>
              <a:rPr lang="en-US" sz="1800" b="1" dirty="0" err="1"/>
              <a:t>delle</a:t>
            </a:r>
            <a:r>
              <a:rPr lang="en-US" sz="1800" b="1" dirty="0"/>
              <a:t> ICA </a:t>
            </a:r>
            <a:r>
              <a:rPr lang="en-US" sz="1800" b="1" dirty="0" err="1"/>
              <a:t>da</a:t>
            </a:r>
            <a:r>
              <a:rPr lang="en-US" sz="1800" b="1" dirty="0"/>
              <a:t> CRE?</a:t>
            </a:r>
            <a:endParaRPr lang="it-IT" sz="1800" b="1" dirty="0"/>
          </a:p>
        </p:txBody>
      </p:sp>
      <p:sp>
        <p:nvSpPr>
          <p:cNvPr id="4" name="Rettangolo 3"/>
          <p:cNvSpPr/>
          <p:nvPr/>
        </p:nvSpPr>
        <p:spPr>
          <a:xfrm>
            <a:off x="1055440" y="1988840"/>
            <a:ext cx="1008112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Le seguenti azioni sono considerate importanti per prevenire la trasmissione nelle strutture sanitarie:</a:t>
            </a:r>
          </a:p>
          <a:p>
            <a:pPr>
              <a:buFont typeface="Arial" pitchFamily="34" charset="0"/>
              <a:buChar char="•"/>
            </a:pPr>
            <a:r>
              <a:rPr lang="it-IT" dirty="0"/>
              <a:t> Garantire un'adeguata </a:t>
            </a:r>
            <a:r>
              <a:rPr lang="it-IT" b="1" dirty="0"/>
              <a:t>igiene delle mani</a:t>
            </a:r>
            <a:r>
              <a:rPr lang="it-IT" dirty="0"/>
              <a:t>. Questo elemento è considerato fondamentale per tutti i buoni programmi di prevenzione e controllo delle infezioni (IPC) e per il controllo della trasmissione di molti patogeni, tra cui i CRE.</a:t>
            </a:r>
          </a:p>
          <a:p>
            <a:pPr>
              <a:buFont typeface="Arial" pitchFamily="34" charset="0"/>
              <a:buChar char="•"/>
            </a:pPr>
            <a:r>
              <a:rPr lang="it-IT" dirty="0"/>
              <a:t> Implementare le buone.</a:t>
            </a:r>
            <a:r>
              <a:rPr lang="it-IT" b="1" dirty="0"/>
              <a:t> precauzioni da contatto:</a:t>
            </a:r>
          </a:p>
          <a:p>
            <a:pPr lvl="1">
              <a:buFont typeface="Wingdings" pitchFamily="2" charset="2"/>
              <a:buChar char="ü"/>
            </a:pPr>
            <a:r>
              <a:rPr lang="it-IT" dirty="0"/>
              <a:t>Isolamento di un paziente infettato/colonizzato in stanza singola o in coorte e personale infermieristico dedicato</a:t>
            </a:r>
          </a:p>
          <a:p>
            <a:pPr lvl="1">
              <a:buFont typeface="Wingdings" pitchFamily="2" charset="2"/>
              <a:buChar char="ü"/>
            </a:pPr>
            <a:r>
              <a:rPr lang="it-IT" dirty="0"/>
              <a:t>Uso di dispositivi di protezione individuale, inclusi guanti e abiti</a:t>
            </a:r>
          </a:p>
          <a:p>
            <a:pPr lvl="1">
              <a:buFont typeface="Wingdings" pitchFamily="2" charset="2"/>
              <a:buChar char="ü"/>
            </a:pPr>
            <a:r>
              <a:rPr lang="it-IT" dirty="0"/>
              <a:t>Limitazione del trasporto e dei movimenti dei pazienti infettati/colonizzati</a:t>
            </a:r>
          </a:p>
          <a:p>
            <a:pPr lvl="1">
              <a:buFont typeface="Wingdings" pitchFamily="2" charset="2"/>
              <a:buChar char="ü"/>
            </a:pPr>
            <a:r>
              <a:rPr lang="it-IT" dirty="0"/>
              <a:t>Uso di attrezzature monouso o dedicate e la definizione delle priorità per la pulizia </a:t>
            </a:r>
          </a:p>
          <a:p>
            <a:pPr lvl="1">
              <a:buFont typeface="Wingdings" pitchFamily="2" charset="2"/>
              <a:buChar char="ü"/>
            </a:pPr>
            <a:r>
              <a:rPr lang="it-IT" dirty="0"/>
              <a:t>Disinfezione delle stanze dei pazienti infettati/colonizzati.</a:t>
            </a:r>
          </a:p>
          <a:p>
            <a:pPr>
              <a:buFont typeface="Arial" pitchFamily="34" charset="0"/>
              <a:buChar char="•"/>
            </a:pPr>
            <a:r>
              <a:rPr lang="it-IT" dirty="0"/>
              <a:t> Effettuare lo </a:t>
            </a:r>
            <a:r>
              <a:rPr lang="it-IT" b="1" dirty="0"/>
              <a:t>screening dei contatti,</a:t>
            </a:r>
            <a:r>
              <a:rPr lang="it-IT" dirty="0"/>
              <a:t> che consentirà l'identificazione precoce dei portatori e l'attuazione di misure di controllo.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41178" t="22461" r="18741" b="11132"/>
          <a:stretch>
            <a:fillRect/>
          </a:stretch>
        </p:blipFill>
        <p:spPr bwMode="auto">
          <a:xfrm>
            <a:off x="3488513" y="1124744"/>
            <a:ext cx="5214974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055440" y="1268760"/>
            <a:ext cx="100811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u="sng" dirty="0"/>
              <a:t>DEFINIZIONI</a:t>
            </a:r>
            <a:r>
              <a:rPr lang="it-IT" dirty="0"/>
              <a:t>: Le </a:t>
            </a:r>
            <a:r>
              <a:rPr lang="it-IT" b="1" dirty="0"/>
              <a:t>infezioni correlate all’assistenza </a:t>
            </a:r>
            <a:r>
              <a:rPr lang="it-IT" dirty="0"/>
              <a:t>(ICA) sono infezioni acquisite che costituiscono la complicanza più frequente e grave dell’assistenza sanitaria e possono verificarsi in ogni ambito assistenziale:</a:t>
            </a:r>
          </a:p>
          <a:p>
            <a:endParaRPr lang="it-IT" dirty="0"/>
          </a:p>
          <a:p>
            <a:r>
              <a:rPr lang="it-IT" dirty="0"/>
              <a:t>	-  ospedali per acuti</a:t>
            </a:r>
          </a:p>
          <a:p>
            <a:r>
              <a:rPr lang="it-IT" dirty="0"/>
              <a:t>	- </a:t>
            </a:r>
            <a:r>
              <a:rPr lang="it-IT" i="1" dirty="0"/>
              <a:t> </a:t>
            </a:r>
            <a:r>
              <a:rPr lang="it-IT" i="1" dirty="0" err="1"/>
              <a:t>day-hospital</a:t>
            </a:r>
            <a:r>
              <a:rPr lang="it-IT" i="1" dirty="0"/>
              <a:t>/</a:t>
            </a:r>
            <a:r>
              <a:rPr lang="it-IT" i="1" dirty="0" err="1"/>
              <a:t>day-surgery</a:t>
            </a:r>
            <a:endParaRPr lang="it-IT" i="1" dirty="0"/>
          </a:p>
          <a:p>
            <a:r>
              <a:rPr lang="it-IT" i="1" dirty="0"/>
              <a:t>	-  </a:t>
            </a:r>
            <a:r>
              <a:rPr lang="it-IT" dirty="0"/>
              <a:t>strutture di lungodegenza</a:t>
            </a:r>
          </a:p>
          <a:p>
            <a:r>
              <a:rPr lang="it-IT" dirty="0"/>
              <a:t>	-  gli ambulatori</a:t>
            </a:r>
          </a:p>
          <a:p>
            <a:r>
              <a:rPr lang="it-IT" dirty="0"/>
              <a:t>	-  assistenza domiciliare</a:t>
            </a:r>
          </a:p>
          <a:p>
            <a:r>
              <a:rPr lang="it-IT" dirty="0"/>
              <a:t>	-  strutture residenziali territoriali</a:t>
            </a:r>
          </a:p>
          <a:p>
            <a:endParaRPr lang="it-IT" dirty="0"/>
          </a:p>
          <a:p>
            <a:r>
              <a:rPr lang="it-IT" dirty="0"/>
              <a:t>Particolarmente “</a:t>
            </a:r>
            <a:r>
              <a:rPr lang="it-IT" dirty="0" err="1"/>
              <a:t>challenging</a:t>
            </a:r>
            <a:r>
              <a:rPr lang="it-IT" dirty="0"/>
              <a:t>” sono le infezioni da Enterobatteri resistenti ai </a:t>
            </a:r>
            <a:r>
              <a:rPr lang="it-IT" dirty="0" err="1"/>
              <a:t>carbapenemi</a:t>
            </a:r>
            <a:r>
              <a:rPr lang="it-IT" dirty="0"/>
              <a:t> (CRE) che causano un aumento della </a:t>
            </a:r>
            <a:r>
              <a:rPr lang="it-IT" dirty="0" err="1"/>
              <a:t>morbidità</a:t>
            </a:r>
            <a:r>
              <a:rPr lang="it-IT" dirty="0"/>
              <a:t> e mortalità nel paziente ospedalizzato. 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41178" t="22461" r="18741" b="63258"/>
          <a:stretch>
            <a:fillRect/>
          </a:stretch>
        </p:blipFill>
        <p:spPr bwMode="auto">
          <a:xfrm>
            <a:off x="3249971" y="908720"/>
            <a:ext cx="5692058" cy="114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26354" t="25390" r="12152" b="18945"/>
          <a:stretch>
            <a:fillRect/>
          </a:stretch>
        </p:blipFill>
        <p:spPr bwMode="auto">
          <a:xfrm>
            <a:off x="1955102" y="2276872"/>
            <a:ext cx="8281795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055440" y="2348880"/>
            <a:ext cx="1008112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Il </a:t>
            </a:r>
            <a:r>
              <a:rPr lang="it-IT" b="1" dirty="0"/>
              <a:t>lavaggio sociale</a:t>
            </a:r>
            <a:r>
              <a:rPr lang="it-IT" dirty="0"/>
              <a:t> delle mani include lavaggio con acqua e sapone quando visibilmente sporche, prima di mangiare o dopo aver utilizzato il bagno, e </a:t>
            </a:r>
            <a:r>
              <a:rPr lang="it-IT" dirty="0" err="1"/>
              <a:t>frizionamento</a:t>
            </a:r>
            <a:r>
              <a:rPr lang="it-IT" dirty="0"/>
              <a:t> con soluzione idroalcolica. L’utilizzo di </a:t>
            </a:r>
            <a:r>
              <a:rPr lang="it-IT" b="1" dirty="0"/>
              <a:t>disinfettanti per le mani a base di alcol </a:t>
            </a:r>
            <a:r>
              <a:rPr lang="it-IT" dirty="0"/>
              <a:t>rappresenta il metodo più pratico per pulire le mani durante l’assistenza sanitaria, oltre che più efficace per ridurre il numero di patogeni sulle mani degli operatori. </a:t>
            </a:r>
          </a:p>
          <a:p>
            <a:pPr algn="just">
              <a:buFont typeface="Wingdings"/>
              <a:buChar char="à"/>
            </a:pPr>
            <a:r>
              <a:rPr lang="it-IT" dirty="0"/>
              <a:t>Fanno eccezione le spore di </a:t>
            </a:r>
            <a:r>
              <a:rPr lang="it-IT" b="1" i="1" u="sng" dirty="0" err="1"/>
              <a:t>Clostridium</a:t>
            </a:r>
            <a:r>
              <a:rPr lang="it-IT" b="1" i="1" u="sng" dirty="0"/>
              <a:t> difficile</a:t>
            </a:r>
            <a:r>
              <a:rPr lang="it-IT" u="sng" dirty="0"/>
              <a:t> perché sono meno sensibili al gel idroalcolico e per cui resta indicato il lavaggio con acqua e sapone</a:t>
            </a:r>
            <a:r>
              <a:rPr lang="it-IT" dirty="0"/>
              <a:t>. Possono anche essere usate delle salviette igienizzanti quando i pazienti sono allettati o non in grado di lavarsi le mani al lavandino.</a:t>
            </a:r>
          </a:p>
          <a:p>
            <a:r>
              <a:rPr lang="it-IT" b="1" dirty="0"/>
              <a:t>I guanti non sostituiscono l’igiene delle mani</a:t>
            </a:r>
          </a:p>
          <a:p>
            <a:r>
              <a:rPr lang="it-IT" dirty="0"/>
              <a:t>Anche al di fuori del contesto chirurgico si tende erroneamente a pensare che l’uso dei guanti sostituisca il lavaggio delle mani. Questi vanno indossati come precauzioni standard quando si può ragionevolmente prevedere che potrebbe verificarsi un contatto con sangue o altro materiale potenzialmente infetto. L’igiene delle mani deve essere eseguita sempre prima di indossare i guanti e dopo averli rimossi. Inoltre, i guanti devono essere cambiati se si danneggiano, si contaminano, si sporcano o se si passa da un’area corporea sporca a una pulita.</a:t>
            </a:r>
          </a:p>
          <a:p>
            <a:pPr algn="just">
              <a:buFont typeface="Wingdings"/>
              <a:buChar char="à"/>
            </a:pPr>
            <a:endParaRPr lang="it-IT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7ACADA85-A563-3652-2EB1-BEFE0942D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41178" t="22461" r="18741" b="63258"/>
          <a:stretch>
            <a:fillRect/>
          </a:stretch>
        </p:blipFill>
        <p:spPr bwMode="auto">
          <a:xfrm>
            <a:off x="3249971" y="908720"/>
            <a:ext cx="5692058" cy="114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83432" y="1045617"/>
            <a:ext cx="9917134" cy="58318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800" b="1" dirty="0" err="1"/>
              <a:t>Cosa</a:t>
            </a:r>
            <a:r>
              <a:rPr lang="en-US" sz="1800" b="1" dirty="0"/>
              <a:t> </a:t>
            </a:r>
            <a:r>
              <a:rPr lang="en-US" sz="1800" b="1" dirty="0" err="1"/>
              <a:t>possiamo</a:t>
            </a:r>
            <a:r>
              <a:rPr lang="en-US" sz="1800" b="1" dirty="0"/>
              <a:t> fare per la </a:t>
            </a:r>
            <a:r>
              <a:rPr lang="en-US" sz="1800" b="1" dirty="0" err="1"/>
              <a:t>prevenzione</a:t>
            </a:r>
            <a:r>
              <a:rPr lang="en-US" sz="1800" b="1" dirty="0"/>
              <a:t> </a:t>
            </a:r>
            <a:r>
              <a:rPr lang="en-US" sz="1800" b="1" dirty="0" err="1"/>
              <a:t>delle</a:t>
            </a:r>
            <a:r>
              <a:rPr lang="en-US" sz="1800" b="1" dirty="0"/>
              <a:t> ICA </a:t>
            </a:r>
            <a:r>
              <a:rPr lang="en-US" sz="1800" b="1" dirty="0" err="1"/>
              <a:t>da</a:t>
            </a:r>
            <a:r>
              <a:rPr lang="en-US" sz="1800" b="1" dirty="0"/>
              <a:t> CRE?</a:t>
            </a:r>
            <a:endParaRPr lang="it-IT" sz="1800" b="1" dirty="0"/>
          </a:p>
        </p:txBody>
      </p:sp>
      <p:sp>
        <p:nvSpPr>
          <p:cNvPr id="4" name="Rettangolo 3"/>
          <p:cNvSpPr/>
          <p:nvPr/>
        </p:nvSpPr>
        <p:spPr>
          <a:xfrm>
            <a:off x="1055440" y="1844824"/>
            <a:ext cx="1008112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/>
              <a:t>Nelle unità/reparti in cui i pazienti sono ad alto rischio di infezione (ad es. Unità di terapia intensiva e unità di </a:t>
            </a:r>
            <a:r>
              <a:rPr lang="it-IT" sz="2000" dirty="0" err="1"/>
              <a:t>onco-ematologia</a:t>
            </a:r>
            <a:r>
              <a:rPr lang="it-IT" sz="2000" dirty="0"/>
              <a:t>), devono essere presi in considerazione </a:t>
            </a:r>
            <a:r>
              <a:rPr lang="it-IT" sz="2000" b="1" dirty="0"/>
              <a:t>l’isolamento preventivo e la sorveglianza attiva (screening) </a:t>
            </a:r>
            <a:r>
              <a:rPr lang="it-IT" sz="2000" dirty="0"/>
              <a:t>per CRE con tampone rettale al momento del ricovero, a seconda del rischio di essere </a:t>
            </a:r>
            <a:r>
              <a:rPr lang="it-IT" sz="2000" i="1" dirty="0"/>
              <a:t>portatore</a:t>
            </a:r>
            <a:r>
              <a:rPr lang="it-IT" sz="2000" dirty="0"/>
              <a:t> di CRE nel tratto digestivo e della prevalenza locale di CRE.</a:t>
            </a:r>
          </a:p>
          <a:p>
            <a:endParaRPr lang="it-IT" sz="2000" dirty="0"/>
          </a:p>
          <a:p>
            <a:r>
              <a:rPr lang="it-IT" sz="2000" dirty="0"/>
              <a:t>La </a:t>
            </a:r>
            <a:r>
              <a:rPr lang="it-IT" sz="2000" b="1" dirty="0"/>
              <a:t>revisione periodica </a:t>
            </a:r>
            <a:r>
              <a:rPr lang="it-IT" sz="2000" dirty="0"/>
              <a:t>dell'uso appropriato di un dispositivo medico è un'importante misura di prevenzione delle infezioni in contesti ad alto rischio.</a:t>
            </a:r>
          </a:p>
          <a:p>
            <a:endParaRPr lang="it-IT" sz="2000" dirty="0"/>
          </a:p>
          <a:p>
            <a:r>
              <a:rPr lang="it-IT" sz="2000" dirty="0"/>
              <a:t>Dovrebbe essere </a:t>
            </a:r>
            <a:r>
              <a:rPr lang="it-IT" sz="2000" b="1" dirty="0"/>
              <a:t>assicurata la conformità </a:t>
            </a:r>
            <a:r>
              <a:rPr lang="it-IT" sz="2000" dirty="0"/>
              <a:t>con i protocolli di pulizia ambientale dell'area circostante (definita come "zona paziente") ai pazienti colonizzati o infetti da CRE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055440" y="1268760"/>
            <a:ext cx="3429024" cy="2784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/>
              <a:t>Summary</a:t>
            </a:r>
            <a:r>
              <a:rPr lang="it-IT" dirty="0"/>
              <a:t> : </a:t>
            </a:r>
          </a:p>
          <a:p>
            <a:endParaRPr lang="it-IT" dirty="0"/>
          </a:p>
          <a:p>
            <a:pPr>
              <a:lnSpc>
                <a:spcPct val="200000"/>
              </a:lnSpc>
            </a:pPr>
            <a:r>
              <a:rPr lang="it-IT" dirty="0"/>
              <a:t>1) Definizione di CRE</a:t>
            </a:r>
          </a:p>
          <a:p>
            <a:pPr>
              <a:lnSpc>
                <a:spcPct val="200000"/>
              </a:lnSpc>
            </a:pPr>
            <a:r>
              <a:rPr lang="it-IT" dirty="0"/>
              <a:t>2) Epidemiologia</a:t>
            </a:r>
          </a:p>
          <a:p>
            <a:pPr>
              <a:lnSpc>
                <a:spcPct val="200000"/>
              </a:lnSpc>
            </a:pPr>
            <a:r>
              <a:rPr lang="it-IT" dirty="0"/>
              <a:t>3) Strategie di prevenzione </a:t>
            </a:r>
          </a:p>
          <a:p>
            <a:pPr>
              <a:lnSpc>
                <a:spcPct val="200000"/>
              </a:lnSpc>
            </a:pPr>
            <a:r>
              <a:rPr lang="it-IT" b="1" dirty="0">
                <a:solidFill>
                  <a:srgbClr val="7030A0"/>
                </a:solidFill>
              </a:rPr>
              <a:t>4) Trattamento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274199" y="1268760"/>
            <a:ext cx="5643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Classificazione</a:t>
            </a:r>
            <a:r>
              <a:rPr lang="it-IT" sz="2000" b="1" dirty="0"/>
              <a:t> di </a:t>
            </a:r>
            <a:r>
              <a:rPr lang="it-IT" sz="2000" b="1" dirty="0" err="1"/>
              <a:t>Ambler</a:t>
            </a:r>
            <a:r>
              <a:rPr lang="it-IT" sz="2000" b="1" dirty="0"/>
              <a:t> delle </a:t>
            </a:r>
            <a:r>
              <a:rPr lang="it-IT" sz="2000" b="1" dirty="0" err="1"/>
              <a:t>Beta-lattamasi</a:t>
            </a:r>
            <a:r>
              <a:rPr lang="it-IT" sz="2000" b="1" dirty="0"/>
              <a:t> </a:t>
            </a:r>
            <a:r>
              <a:rPr lang="it-IT" sz="2000" dirty="0"/>
              <a:t> 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055440" y="1997839"/>
            <a:ext cx="100811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La produzione di </a:t>
            </a:r>
            <a:r>
              <a:rPr lang="it-IT" dirty="0" err="1"/>
              <a:t>beta-lattamasi</a:t>
            </a:r>
            <a:r>
              <a:rPr lang="it-IT" dirty="0"/>
              <a:t> (enzimi prodotti dai batteri che rompono l'anello dei </a:t>
            </a:r>
            <a:r>
              <a:rPr lang="it-IT" dirty="0" err="1"/>
              <a:t>beta-lattamici</a:t>
            </a:r>
            <a:r>
              <a:rPr lang="it-IT" dirty="0"/>
              <a:t>) è tra i meccanismi di resistenza clinicamente più importanti per i patogeni batterici Gram-negativi. 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La comprensione dei tipi più comuni di </a:t>
            </a:r>
            <a:r>
              <a:rPr lang="it-IT" dirty="0" err="1"/>
              <a:t>beta-lattamasi</a:t>
            </a:r>
            <a:r>
              <a:rPr lang="it-IT" dirty="0"/>
              <a:t> prodotte da diversi patogeni può aiutare con l'interpretazione della sensibilità, il processo decisionale terapeutico e le pratiche di controllo delle infezioni.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Ci sono migliaia di tipi diversi di </a:t>
            </a:r>
            <a:r>
              <a:rPr lang="it-IT" dirty="0" err="1"/>
              <a:t>beta-lattamasi</a:t>
            </a:r>
            <a:r>
              <a:rPr lang="it-IT" dirty="0"/>
              <a:t>; esistono molteplici schemi di classificazione, ma lo schema di classificazione di </a:t>
            </a:r>
            <a:r>
              <a:rPr lang="it-IT" dirty="0" err="1"/>
              <a:t>Ambler</a:t>
            </a:r>
            <a:r>
              <a:rPr lang="it-IT" dirty="0"/>
              <a:t> è il più utilizzato. </a:t>
            </a:r>
          </a:p>
          <a:p>
            <a:pPr algn="just"/>
            <a:endParaRPr lang="it-IT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274199" y="1053706"/>
            <a:ext cx="5643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Classificazione di </a:t>
            </a:r>
            <a:r>
              <a:rPr lang="it-IT" sz="2000" b="1" dirty="0" err="1"/>
              <a:t>Ambler</a:t>
            </a:r>
            <a:r>
              <a:rPr lang="it-IT" sz="2000" b="1" dirty="0"/>
              <a:t> delle </a:t>
            </a:r>
            <a:r>
              <a:rPr lang="it-IT" sz="2000" b="1" dirty="0" err="1"/>
              <a:t>Beta-lattamasi</a:t>
            </a:r>
            <a:r>
              <a:rPr lang="it-IT" sz="2000" b="1" dirty="0"/>
              <a:t> </a:t>
            </a:r>
            <a:r>
              <a:rPr lang="it-IT" sz="2000" dirty="0"/>
              <a:t> 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 l="28001" t="19531" r="15446" b="10156"/>
          <a:stretch>
            <a:fillRect/>
          </a:stretch>
        </p:blipFill>
        <p:spPr bwMode="auto">
          <a:xfrm>
            <a:off x="2549860" y="1700808"/>
            <a:ext cx="7092280" cy="4957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726636" y="1115468"/>
            <a:ext cx="5643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Classificazione di </a:t>
            </a:r>
            <a:r>
              <a:rPr lang="it-IT" sz="2000" b="1" dirty="0" err="1"/>
              <a:t>Ambler</a:t>
            </a:r>
            <a:r>
              <a:rPr lang="it-IT" sz="2000" b="1" dirty="0"/>
              <a:t> delle </a:t>
            </a:r>
            <a:r>
              <a:rPr lang="it-IT" sz="2000" b="1" dirty="0" err="1"/>
              <a:t>Beta-lattamasi</a:t>
            </a:r>
            <a:r>
              <a:rPr lang="it-IT" sz="2000" b="1" dirty="0"/>
              <a:t> </a:t>
            </a:r>
            <a:r>
              <a:rPr lang="it-IT" sz="2000" dirty="0"/>
              <a:t> 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 l="28001" t="19531" r="15446" b="10156"/>
          <a:stretch>
            <a:fillRect/>
          </a:stretch>
        </p:blipFill>
        <p:spPr bwMode="auto">
          <a:xfrm>
            <a:off x="705676" y="1700808"/>
            <a:ext cx="6876256" cy="4806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sellaDiTesto 4"/>
          <p:cNvSpPr txBox="1"/>
          <p:nvPr/>
        </p:nvSpPr>
        <p:spPr>
          <a:xfrm>
            <a:off x="7392144" y="978513"/>
            <a:ext cx="4256452" cy="42473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La classificazione di </a:t>
            </a:r>
            <a:r>
              <a:rPr lang="it-IT" dirty="0" err="1"/>
              <a:t>Ambler</a:t>
            </a:r>
            <a:r>
              <a:rPr lang="it-IT" dirty="0"/>
              <a:t> raggruppa le </a:t>
            </a:r>
            <a:r>
              <a:rPr lang="it-IT" dirty="0" err="1"/>
              <a:t>beta-lattamasi</a:t>
            </a:r>
            <a:r>
              <a:rPr lang="it-IT" dirty="0"/>
              <a:t>,  per classe sulla base dell'omologia molecolare. </a:t>
            </a:r>
          </a:p>
          <a:p>
            <a:r>
              <a:rPr lang="it-IT" dirty="0"/>
              <a:t>Le classi </a:t>
            </a:r>
            <a:r>
              <a:rPr lang="it-IT" b="1" dirty="0"/>
              <a:t>A, C e D hanno un residuo di </a:t>
            </a:r>
            <a:r>
              <a:rPr lang="it-IT" b="1" dirty="0" err="1"/>
              <a:t>serina</a:t>
            </a:r>
            <a:r>
              <a:rPr lang="it-IT" b="1" dirty="0"/>
              <a:t> </a:t>
            </a:r>
            <a:r>
              <a:rPr lang="it-IT" dirty="0"/>
              <a:t>nel sito attivo, mentre gli enzimi di </a:t>
            </a:r>
            <a:r>
              <a:rPr lang="it-IT" b="1" dirty="0"/>
              <a:t>classe B hanno zinco nel sito attivo, ossia, le </a:t>
            </a:r>
            <a:r>
              <a:rPr lang="it-IT" b="1" dirty="0" err="1"/>
              <a:t>metallo-beta-lattamasi</a:t>
            </a:r>
            <a:r>
              <a:rPr lang="it-IT" dirty="0"/>
              <a:t>. </a:t>
            </a:r>
          </a:p>
          <a:p>
            <a:endParaRPr lang="it-IT" dirty="0"/>
          </a:p>
          <a:p>
            <a:r>
              <a:rPr lang="it-IT" dirty="0"/>
              <a:t>La classe A comprende le </a:t>
            </a:r>
            <a:r>
              <a:rPr lang="it-IT" dirty="0" err="1"/>
              <a:t>beta-lattamasi</a:t>
            </a:r>
            <a:r>
              <a:rPr lang="it-IT" dirty="0"/>
              <a:t> a spettro esteso e le </a:t>
            </a:r>
            <a:r>
              <a:rPr lang="it-IT" dirty="0" err="1"/>
              <a:t>carbapenemasi</a:t>
            </a:r>
            <a:r>
              <a:rPr lang="it-IT" dirty="0"/>
              <a:t> di </a:t>
            </a:r>
            <a:r>
              <a:rPr lang="it-IT" i="1" dirty="0" err="1"/>
              <a:t>Klebsiella</a:t>
            </a:r>
            <a:r>
              <a:rPr lang="it-IT" i="1" dirty="0"/>
              <a:t> </a:t>
            </a:r>
            <a:r>
              <a:rPr lang="it-IT" i="1" dirty="0" err="1"/>
              <a:t>pneumoniae</a:t>
            </a:r>
            <a:r>
              <a:rPr lang="it-IT" dirty="0"/>
              <a:t>, la classe B comprende le </a:t>
            </a:r>
            <a:r>
              <a:rPr lang="it-IT" dirty="0" err="1"/>
              <a:t>metallo-beta-lattamasi</a:t>
            </a:r>
            <a:r>
              <a:rPr lang="it-IT" dirty="0"/>
              <a:t> (NDM, </a:t>
            </a:r>
            <a:r>
              <a:rPr lang="it-IT" dirty="0" err="1"/>
              <a:t>Imp</a:t>
            </a:r>
            <a:r>
              <a:rPr lang="it-IT" dirty="0"/>
              <a:t>, e VIM), la classe C comprende le </a:t>
            </a:r>
            <a:r>
              <a:rPr lang="it-IT" dirty="0" err="1"/>
              <a:t>AmpC</a:t>
            </a:r>
            <a:r>
              <a:rPr lang="it-IT" dirty="0"/>
              <a:t>, e la classe D comprende le </a:t>
            </a:r>
            <a:r>
              <a:rPr lang="it-IT" dirty="0" err="1"/>
              <a:t>oxacillinasi</a:t>
            </a:r>
            <a:r>
              <a:rPr lang="it-IT" dirty="0"/>
              <a:t> (OXA).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695400" y="1001827"/>
            <a:ext cx="5643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Classificazione di </a:t>
            </a:r>
            <a:r>
              <a:rPr lang="it-IT" sz="2000" b="1" dirty="0" err="1"/>
              <a:t>Ambler</a:t>
            </a:r>
            <a:r>
              <a:rPr lang="it-IT" sz="2000" b="1" dirty="0"/>
              <a:t> delle </a:t>
            </a:r>
            <a:r>
              <a:rPr lang="it-IT" sz="2000" b="1" dirty="0" err="1"/>
              <a:t>Beta-lattamasi</a:t>
            </a:r>
            <a:r>
              <a:rPr lang="it-IT" sz="2000" b="1" dirty="0"/>
              <a:t> </a:t>
            </a:r>
            <a:r>
              <a:rPr lang="it-IT" sz="2000" dirty="0"/>
              <a:t> 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 l="28001" t="19531" r="15446" b="10156"/>
          <a:stretch>
            <a:fillRect/>
          </a:stretch>
        </p:blipFill>
        <p:spPr bwMode="auto">
          <a:xfrm>
            <a:off x="461295" y="1983067"/>
            <a:ext cx="6354786" cy="471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sellaDiTesto 5"/>
          <p:cNvSpPr txBox="1"/>
          <p:nvPr/>
        </p:nvSpPr>
        <p:spPr>
          <a:xfrm>
            <a:off x="6816080" y="1166842"/>
            <a:ext cx="4901306" cy="53553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b="1" dirty="0"/>
              <a:t>Classe A della classificazione di </a:t>
            </a:r>
            <a:r>
              <a:rPr lang="it-IT" b="1" dirty="0" err="1"/>
              <a:t>Ambler</a:t>
            </a:r>
            <a:endParaRPr lang="it-IT" b="1" dirty="0"/>
          </a:p>
          <a:p>
            <a:pPr algn="just"/>
            <a:r>
              <a:rPr lang="it-IT" dirty="0"/>
              <a:t>Le </a:t>
            </a:r>
            <a:r>
              <a:rPr lang="it-IT" dirty="0" err="1"/>
              <a:t>beta-lattamasi</a:t>
            </a:r>
            <a:r>
              <a:rPr lang="it-IT" dirty="0"/>
              <a:t> a spettro esteso (</a:t>
            </a:r>
            <a:r>
              <a:rPr lang="it-IT" dirty="0" err="1"/>
              <a:t>Extended-spectrum</a:t>
            </a:r>
            <a:r>
              <a:rPr lang="it-IT" dirty="0"/>
              <a:t> </a:t>
            </a:r>
            <a:r>
              <a:rPr lang="it-IT" dirty="0" err="1"/>
              <a:t>beta-lactamases</a:t>
            </a:r>
            <a:r>
              <a:rPr lang="it-IT" dirty="0"/>
              <a:t>, </a:t>
            </a:r>
            <a:r>
              <a:rPr lang="it-IT" dirty="0" err="1"/>
              <a:t>ESBLs</a:t>
            </a:r>
            <a:r>
              <a:rPr lang="it-IT" dirty="0"/>
              <a:t>), tra cui gli enzimi TEM, SHV, CTX-M e GES, sono enzimi codificati nei </a:t>
            </a:r>
            <a:r>
              <a:rPr lang="it-IT" b="1" dirty="0"/>
              <a:t>plasmidi</a:t>
            </a:r>
            <a:r>
              <a:rPr lang="it-IT" dirty="0"/>
              <a:t> che si trovano principalmente in </a:t>
            </a:r>
            <a:r>
              <a:rPr lang="it-IT" i="1" dirty="0" err="1"/>
              <a:t>Klebsiella</a:t>
            </a:r>
            <a:r>
              <a:rPr lang="it-IT" dirty="0"/>
              <a:t> </a:t>
            </a:r>
            <a:r>
              <a:rPr lang="it-IT" dirty="0" err="1"/>
              <a:t>spp</a:t>
            </a:r>
            <a:r>
              <a:rPr lang="it-IT" dirty="0"/>
              <a:t>, </a:t>
            </a:r>
            <a:r>
              <a:rPr lang="it-IT" i="1" dirty="0" err="1"/>
              <a:t>Escherichia</a:t>
            </a:r>
            <a:r>
              <a:rPr lang="it-IT" i="1" dirty="0"/>
              <a:t> coli</a:t>
            </a:r>
            <a:r>
              <a:rPr lang="it-IT" dirty="0"/>
              <a:t>, e altri </a:t>
            </a:r>
            <a:r>
              <a:rPr lang="it-IT" dirty="0" err="1"/>
              <a:t>Enterobacterales</a:t>
            </a:r>
            <a:r>
              <a:rPr lang="it-IT" dirty="0"/>
              <a:t>. </a:t>
            </a:r>
          </a:p>
          <a:p>
            <a:pPr algn="just"/>
            <a:r>
              <a:rPr lang="it-IT" dirty="0"/>
              <a:t>Le </a:t>
            </a:r>
            <a:r>
              <a:rPr lang="it-IT" dirty="0" err="1"/>
              <a:t>beta-lattamasi</a:t>
            </a:r>
            <a:r>
              <a:rPr lang="it-IT" dirty="0"/>
              <a:t> a spettro esteso possono idrolizzare le penicilline a spettro esteso (p. es., la </a:t>
            </a:r>
            <a:r>
              <a:rPr lang="it-IT" dirty="0" err="1"/>
              <a:t>piperacillina</a:t>
            </a:r>
            <a:r>
              <a:rPr lang="it-IT" dirty="0"/>
              <a:t>), la maggior parte delle cefalosporine (le </a:t>
            </a:r>
            <a:r>
              <a:rPr lang="it-IT" dirty="0" err="1"/>
              <a:t>cefamicine</a:t>
            </a:r>
            <a:r>
              <a:rPr lang="it-IT" dirty="0"/>
              <a:t> non sono idrolizzate dalla maggior parte delle </a:t>
            </a:r>
            <a:r>
              <a:rPr lang="it-IT" dirty="0" err="1"/>
              <a:t>beta-lattamasi</a:t>
            </a:r>
            <a:r>
              <a:rPr lang="it-IT" dirty="0"/>
              <a:t> a spettro esteso) e i </a:t>
            </a:r>
            <a:r>
              <a:rPr lang="it-IT" dirty="0" err="1"/>
              <a:t>monobattami</a:t>
            </a:r>
            <a:r>
              <a:rPr lang="it-IT" dirty="0"/>
              <a:t>.</a:t>
            </a:r>
          </a:p>
          <a:p>
            <a:pPr algn="just"/>
            <a:r>
              <a:rPr lang="it-IT" b="1" dirty="0"/>
              <a:t>Le </a:t>
            </a:r>
            <a:r>
              <a:rPr lang="it-IT" b="1" dirty="0" err="1"/>
              <a:t>carbapenemasi</a:t>
            </a:r>
            <a:r>
              <a:rPr lang="it-IT" b="1" dirty="0"/>
              <a:t> di </a:t>
            </a:r>
            <a:r>
              <a:rPr lang="it-IT" b="1" i="1" dirty="0" err="1"/>
              <a:t>Klebsiella</a:t>
            </a:r>
            <a:r>
              <a:rPr lang="it-IT" b="1" i="1" dirty="0"/>
              <a:t> </a:t>
            </a:r>
            <a:r>
              <a:rPr lang="it-IT" b="1" i="1" dirty="0" err="1"/>
              <a:t>pneumoniae</a:t>
            </a:r>
            <a:r>
              <a:rPr lang="it-IT" b="1" dirty="0"/>
              <a:t> sono simili alle ESBL, tranne per il fatto che idrolizzano anche i </a:t>
            </a:r>
            <a:r>
              <a:rPr lang="it-IT" b="1" dirty="0" err="1"/>
              <a:t>carbapenemi</a:t>
            </a:r>
            <a:r>
              <a:rPr lang="it-IT" dirty="0"/>
              <a:t>. Questi enzimi sono emersi per la prima volta nella </a:t>
            </a:r>
            <a:r>
              <a:rPr lang="it-IT" i="1" dirty="0"/>
              <a:t>K. </a:t>
            </a:r>
            <a:r>
              <a:rPr lang="it-IT" i="1" dirty="0" err="1"/>
              <a:t>pneumoniae</a:t>
            </a:r>
            <a:r>
              <a:rPr lang="it-IT" dirty="0"/>
              <a:t> ma si sono diffusi ad altri </a:t>
            </a:r>
            <a:r>
              <a:rPr lang="it-IT" dirty="0" err="1"/>
              <a:t>Enterobacterales</a:t>
            </a:r>
            <a:r>
              <a:rPr lang="it-IT" dirty="0"/>
              <a:t>.</a:t>
            </a:r>
          </a:p>
          <a:p>
            <a:pPr algn="just"/>
            <a:endParaRPr lang="it-IT" dirty="0"/>
          </a:p>
        </p:txBody>
      </p:sp>
      <p:sp>
        <p:nvSpPr>
          <p:cNvPr id="7" name="Freccia in giù 6"/>
          <p:cNvSpPr/>
          <p:nvPr/>
        </p:nvSpPr>
        <p:spPr>
          <a:xfrm>
            <a:off x="2639616" y="1459384"/>
            <a:ext cx="428628" cy="498283"/>
          </a:xfrm>
          <a:prstGeom prst="downArrow">
            <a:avLst/>
          </a:prstGeom>
          <a:solidFill>
            <a:srgbClr val="6A4A91"/>
          </a:solidFill>
          <a:ln>
            <a:solidFill>
              <a:srgbClr val="6A4A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681911" y="1019876"/>
            <a:ext cx="5643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Classificazione di </a:t>
            </a:r>
            <a:r>
              <a:rPr lang="it-IT" sz="2000" b="1" dirty="0" err="1"/>
              <a:t>Ambler</a:t>
            </a:r>
            <a:r>
              <a:rPr lang="it-IT" sz="2000" b="1" dirty="0"/>
              <a:t> delle </a:t>
            </a:r>
            <a:r>
              <a:rPr lang="it-IT" sz="2000" b="1" dirty="0" err="1"/>
              <a:t>Beta-lattamasi</a:t>
            </a:r>
            <a:r>
              <a:rPr lang="it-IT" sz="2000" b="1" dirty="0"/>
              <a:t> </a:t>
            </a:r>
            <a:r>
              <a:rPr lang="it-IT" sz="2000" dirty="0"/>
              <a:t> 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 l="28001" t="19531" r="15446" b="10156"/>
          <a:stretch>
            <a:fillRect/>
          </a:stretch>
        </p:blipFill>
        <p:spPr bwMode="auto">
          <a:xfrm>
            <a:off x="551384" y="2006898"/>
            <a:ext cx="6372200" cy="4454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sellaDiTesto 5"/>
          <p:cNvSpPr txBox="1"/>
          <p:nvPr/>
        </p:nvSpPr>
        <p:spPr>
          <a:xfrm>
            <a:off x="7176120" y="1268761"/>
            <a:ext cx="4464496" cy="369331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b="1" dirty="0"/>
              <a:t>Classe B della classificazione di </a:t>
            </a:r>
            <a:r>
              <a:rPr lang="it-IT" b="1" dirty="0" err="1"/>
              <a:t>Ambler</a:t>
            </a:r>
            <a:endParaRPr lang="it-IT" b="1" dirty="0"/>
          </a:p>
          <a:p>
            <a:pPr algn="just"/>
            <a:r>
              <a:rPr lang="it-IT" dirty="0"/>
              <a:t>Le </a:t>
            </a:r>
            <a:r>
              <a:rPr lang="it-IT" dirty="0" err="1"/>
              <a:t>metallo-beta-lattamasi</a:t>
            </a:r>
            <a:r>
              <a:rPr lang="it-IT" dirty="0"/>
              <a:t>, tra cui VIM, </a:t>
            </a:r>
            <a:r>
              <a:rPr lang="it-IT" dirty="0" err="1"/>
              <a:t>Imp</a:t>
            </a:r>
            <a:r>
              <a:rPr lang="it-IT" dirty="0"/>
              <a:t> e NDM, utilizzano uno ione zinco per idrolizzare tutti i </a:t>
            </a:r>
            <a:r>
              <a:rPr lang="it-IT" dirty="0" err="1"/>
              <a:t>beta-lattamici</a:t>
            </a:r>
            <a:r>
              <a:rPr lang="it-IT" dirty="0"/>
              <a:t>, compresi i </a:t>
            </a:r>
            <a:r>
              <a:rPr lang="it-IT" dirty="0" err="1"/>
              <a:t>carbapenemi</a:t>
            </a:r>
            <a:r>
              <a:rPr lang="it-IT" dirty="0"/>
              <a:t>, tranne il </a:t>
            </a:r>
            <a:r>
              <a:rPr lang="it-IT" dirty="0" err="1"/>
              <a:t>monobattamico</a:t>
            </a:r>
            <a:r>
              <a:rPr lang="it-IT" dirty="0"/>
              <a:t> </a:t>
            </a:r>
            <a:r>
              <a:rPr lang="it-IT" dirty="0" err="1"/>
              <a:t>aztreonam</a:t>
            </a:r>
            <a:r>
              <a:rPr lang="it-IT" dirty="0"/>
              <a:t>. </a:t>
            </a:r>
          </a:p>
          <a:p>
            <a:pPr algn="just"/>
            <a:r>
              <a:rPr lang="it-IT" dirty="0"/>
              <a:t>Le </a:t>
            </a:r>
            <a:r>
              <a:rPr lang="it-IT" dirty="0" err="1"/>
              <a:t>metallo-beta-lattamasi</a:t>
            </a:r>
            <a:r>
              <a:rPr lang="it-IT" dirty="0"/>
              <a:t> (MBL) possono essere codificate </a:t>
            </a:r>
            <a:r>
              <a:rPr lang="it-IT" b="1" dirty="0" err="1"/>
              <a:t>cromosomicamente</a:t>
            </a:r>
            <a:r>
              <a:rPr lang="it-IT" dirty="0"/>
              <a:t> in alcuni microrganismi, come la L1 MBL di </a:t>
            </a:r>
            <a:r>
              <a:rPr lang="it-IT" i="1" dirty="0" err="1"/>
              <a:t>Stenotrophomonas</a:t>
            </a:r>
            <a:r>
              <a:rPr lang="it-IT" i="1" dirty="0"/>
              <a:t> </a:t>
            </a:r>
            <a:r>
              <a:rPr lang="it-IT" i="1" dirty="0" err="1"/>
              <a:t>maltophilia</a:t>
            </a:r>
            <a:r>
              <a:rPr lang="it-IT" dirty="0"/>
              <a:t> o possono essere acquisite come può accadere con una varietà di microrganismi Gram-negativi tra cui </a:t>
            </a:r>
            <a:r>
              <a:rPr lang="it-IT" i="1" dirty="0" err="1"/>
              <a:t>Klebsiella</a:t>
            </a:r>
            <a:r>
              <a:rPr lang="it-IT" dirty="0"/>
              <a:t>, </a:t>
            </a:r>
            <a:r>
              <a:rPr lang="it-IT" i="1" dirty="0" err="1"/>
              <a:t>Pseudomonas</a:t>
            </a:r>
            <a:r>
              <a:rPr lang="it-IT" dirty="0"/>
              <a:t>, e </a:t>
            </a:r>
            <a:r>
              <a:rPr lang="it-IT" i="1" dirty="0" err="1"/>
              <a:t>Acinetobacter</a:t>
            </a:r>
            <a:r>
              <a:rPr lang="it-IT" dirty="0"/>
              <a:t>. </a:t>
            </a:r>
          </a:p>
          <a:p>
            <a:pPr algn="just"/>
            <a:endParaRPr lang="it-IT" dirty="0"/>
          </a:p>
        </p:txBody>
      </p:sp>
      <p:sp>
        <p:nvSpPr>
          <p:cNvPr id="7" name="Freccia in giù 6"/>
          <p:cNvSpPr/>
          <p:nvPr/>
        </p:nvSpPr>
        <p:spPr>
          <a:xfrm>
            <a:off x="3109908" y="1438418"/>
            <a:ext cx="471491" cy="466805"/>
          </a:xfrm>
          <a:prstGeom prst="downArrow">
            <a:avLst/>
          </a:prstGeom>
          <a:solidFill>
            <a:srgbClr val="6A4A91"/>
          </a:solidFill>
          <a:ln>
            <a:solidFill>
              <a:srgbClr val="6A4A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042565" y="899264"/>
            <a:ext cx="5643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Classificazione di </a:t>
            </a:r>
            <a:r>
              <a:rPr lang="it-IT" sz="2000" b="1" dirty="0" err="1"/>
              <a:t>Ambler</a:t>
            </a:r>
            <a:r>
              <a:rPr lang="it-IT" sz="2000" b="1" dirty="0"/>
              <a:t> delle </a:t>
            </a:r>
            <a:r>
              <a:rPr lang="it-IT" sz="2000" b="1" dirty="0" err="1"/>
              <a:t>Beta-lattamasi</a:t>
            </a:r>
            <a:r>
              <a:rPr lang="it-IT" sz="2000" b="1" dirty="0"/>
              <a:t> </a:t>
            </a:r>
            <a:r>
              <a:rPr lang="it-IT" sz="2000" dirty="0"/>
              <a:t> 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 l="28001" t="19531" r="15446" b="10156"/>
          <a:stretch>
            <a:fillRect/>
          </a:stretch>
        </p:blipFill>
        <p:spPr bwMode="auto">
          <a:xfrm>
            <a:off x="460387" y="1853081"/>
            <a:ext cx="6859749" cy="4795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sellaDiTesto 5"/>
          <p:cNvSpPr txBox="1"/>
          <p:nvPr/>
        </p:nvSpPr>
        <p:spPr>
          <a:xfrm>
            <a:off x="7320136" y="1145777"/>
            <a:ext cx="4320480" cy="53553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b="1" dirty="0"/>
              <a:t>Classe C della classificazione di </a:t>
            </a:r>
            <a:r>
              <a:rPr lang="it-IT" b="1" dirty="0" err="1"/>
              <a:t>Ambler</a:t>
            </a:r>
            <a:endParaRPr lang="it-IT" b="1" dirty="0"/>
          </a:p>
          <a:p>
            <a:pPr algn="just"/>
            <a:r>
              <a:rPr lang="it-IT" dirty="0"/>
              <a:t>Gli enzimi </a:t>
            </a:r>
            <a:r>
              <a:rPr lang="it-IT" dirty="0" err="1"/>
              <a:t>AmpC</a:t>
            </a:r>
            <a:r>
              <a:rPr lang="it-IT" dirty="0"/>
              <a:t> idrolizzano la maggior parte delle cefalosporine (eccetto il </a:t>
            </a:r>
            <a:r>
              <a:rPr lang="it-IT" dirty="0" err="1"/>
              <a:t>cefepime</a:t>
            </a:r>
            <a:r>
              <a:rPr lang="it-IT" dirty="0"/>
              <a:t>), </a:t>
            </a:r>
            <a:r>
              <a:rPr lang="it-IT" dirty="0" err="1"/>
              <a:t>cefamicine</a:t>
            </a:r>
            <a:r>
              <a:rPr lang="it-IT" dirty="0"/>
              <a:t> (p. es., </a:t>
            </a:r>
            <a:r>
              <a:rPr lang="it-IT" dirty="0" err="1"/>
              <a:t>cefoxitina</a:t>
            </a:r>
            <a:r>
              <a:rPr lang="it-IT" dirty="0"/>
              <a:t>, </a:t>
            </a:r>
            <a:r>
              <a:rPr lang="it-IT" dirty="0" err="1"/>
              <a:t>cefotetan</a:t>
            </a:r>
            <a:r>
              <a:rPr lang="it-IT" dirty="0"/>
              <a:t>), </a:t>
            </a:r>
            <a:r>
              <a:rPr lang="it-IT" dirty="0" err="1"/>
              <a:t>monobattami</a:t>
            </a:r>
            <a:r>
              <a:rPr lang="it-IT" dirty="0"/>
              <a:t> (p. es., </a:t>
            </a:r>
            <a:r>
              <a:rPr lang="it-IT" dirty="0" err="1"/>
              <a:t>aztreonam</a:t>
            </a:r>
            <a:r>
              <a:rPr lang="it-IT" dirty="0"/>
              <a:t>) e penicilline. </a:t>
            </a:r>
          </a:p>
          <a:p>
            <a:pPr algn="just"/>
            <a:r>
              <a:rPr lang="it-IT" dirty="0"/>
              <a:t>La </a:t>
            </a:r>
            <a:r>
              <a:rPr lang="it-IT" dirty="0" err="1"/>
              <a:t>beta-lattamasi</a:t>
            </a:r>
            <a:r>
              <a:rPr lang="it-IT" dirty="0"/>
              <a:t> </a:t>
            </a:r>
            <a:r>
              <a:rPr lang="it-IT" dirty="0" err="1"/>
              <a:t>ampC</a:t>
            </a:r>
            <a:r>
              <a:rPr lang="it-IT" dirty="0"/>
              <a:t> può essere codificata nei </a:t>
            </a:r>
            <a:r>
              <a:rPr lang="it-IT" b="1" dirty="0"/>
              <a:t>cromosomi o nei plasmidi</a:t>
            </a:r>
            <a:r>
              <a:rPr lang="it-IT" dirty="0"/>
              <a:t>. </a:t>
            </a:r>
            <a:r>
              <a:rPr lang="it-IT" u="sng" dirty="0"/>
              <a:t>L'espressione cromosomica delle </a:t>
            </a:r>
            <a:r>
              <a:rPr lang="it-IT" u="sng" dirty="0" err="1"/>
              <a:t>AmpC</a:t>
            </a:r>
            <a:r>
              <a:rPr lang="it-IT" u="sng" dirty="0"/>
              <a:t> può essere indotta da alcuni antibatterici o può essere espressa </a:t>
            </a:r>
            <a:r>
              <a:rPr lang="it-IT" u="sng" dirty="0" err="1"/>
              <a:t>costitutivamente</a:t>
            </a:r>
            <a:r>
              <a:rPr lang="it-IT" u="sng" dirty="0"/>
              <a:t> (ossia, </a:t>
            </a:r>
            <a:r>
              <a:rPr lang="it-IT" u="sng" dirty="0" err="1"/>
              <a:t>iperprodotta</a:t>
            </a:r>
            <a:r>
              <a:rPr lang="it-IT" u="sng" dirty="0"/>
              <a:t>) in mutanti de-repressi. </a:t>
            </a:r>
            <a:r>
              <a:rPr lang="it-IT" dirty="0"/>
              <a:t>L'espressione di </a:t>
            </a:r>
            <a:r>
              <a:rPr lang="it-IT" dirty="0" err="1"/>
              <a:t>AmpC</a:t>
            </a:r>
            <a:r>
              <a:rPr lang="it-IT" dirty="0"/>
              <a:t> codificata nei plasmidi è anche costitutiva e può essere diffusa tra i batteri di solito privi di questa </a:t>
            </a:r>
            <a:r>
              <a:rPr lang="it-IT" dirty="0" err="1"/>
              <a:t>beta-lattamasi</a:t>
            </a:r>
            <a:r>
              <a:rPr lang="it-IT" dirty="0"/>
              <a:t>, come </a:t>
            </a:r>
            <a:r>
              <a:rPr lang="it-IT" i="1" dirty="0" err="1"/>
              <a:t>Escherichia</a:t>
            </a:r>
            <a:r>
              <a:rPr lang="it-IT" i="1" dirty="0"/>
              <a:t> coli</a:t>
            </a:r>
            <a:r>
              <a:rPr lang="it-IT" dirty="0"/>
              <a:t>, </a:t>
            </a:r>
            <a:r>
              <a:rPr lang="it-IT" i="1" dirty="0" err="1"/>
              <a:t>Klebsiella</a:t>
            </a:r>
            <a:r>
              <a:rPr lang="it-IT" i="1" dirty="0"/>
              <a:t> </a:t>
            </a:r>
            <a:r>
              <a:rPr lang="it-IT" i="1" dirty="0" err="1"/>
              <a:t>pneumoniae</a:t>
            </a:r>
            <a:r>
              <a:rPr lang="it-IT" dirty="0"/>
              <a:t>, e </a:t>
            </a:r>
            <a:r>
              <a:rPr lang="it-IT" i="1" dirty="0" err="1"/>
              <a:t>Proteus</a:t>
            </a:r>
            <a:r>
              <a:rPr lang="it-IT" i="1" dirty="0"/>
              <a:t> </a:t>
            </a:r>
            <a:r>
              <a:rPr lang="it-IT" i="1" dirty="0" err="1"/>
              <a:t>mirabilis</a:t>
            </a:r>
            <a:r>
              <a:rPr lang="it-IT" dirty="0"/>
              <a:t>. </a:t>
            </a:r>
          </a:p>
          <a:p>
            <a:pPr algn="just"/>
            <a:endParaRPr lang="it-IT" dirty="0"/>
          </a:p>
        </p:txBody>
      </p:sp>
      <p:sp>
        <p:nvSpPr>
          <p:cNvPr id="7" name="Freccia in giù 6"/>
          <p:cNvSpPr/>
          <p:nvPr/>
        </p:nvSpPr>
        <p:spPr>
          <a:xfrm>
            <a:off x="2918528" y="1388608"/>
            <a:ext cx="428628" cy="400110"/>
          </a:xfrm>
          <a:prstGeom prst="downArrow">
            <a:avLst/>
          </a:prstGeom>
          <a:solidFill>
            <a:srgbClr val="6A4A91"/>
          </a:solidFill>
          <a:ln>
            <a:solidFill>
              <a:srgbClr val="6A4A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055440" y="1268760"/>
            <a:ext cx="3429024" cy="2784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/>
              <a:t>Summary</a:t>
            </a:r>
            <a:r>
              <a:rPr lang="it-IT" dirty="0"/>
              <a:t> : </a:t>
            </a:r>
          </a:p>
          <a:p>
            <a:endParaRPr lang="it-IT" dirty="0"/>
          </a:p>
          <a:p>
            <a:pPr>
              <a:lnSpc>
                <a:spcPct val="200000"/>
              </a:lnSpc>
            </a:pPr>
            <a:r>
              <a:rPr lang="it-IT" dirty="0"/>
              <a:t>1) Definizione di CRE</a:t>
            </a:r>
          </a:p>
          <a:p>
            <a:pPr>
              <a:lnSpc>
                <a:spcPct val="200000"/>
              </a:lnSpc>
            </a:pPr>
            <a:r>
              <a:rPr lang="it-IT" dirty="0"/>
              <a:t>2) Epidemiologia</a:t>
            </a:r>
          </a:p>
          <a:p>
            <a:pPr>
              <a:lnSpc>
                <a:spcPct val="200000"/>
              </a:lnSpc>
            </a:pPr>
            <a:r>
              <a:rPr lang="it-IT" dirty="0"/>
              <a:t>3) Strategie di prevenzione </a:t>
            </a:r>
          </a:p>
          <a:p>
            <a:pPr>
              <a:lnSpc>
                <a:spcPct val="200000"/>
              </a:lnSpc>
            </a:pPr>
            <a:r>
              <a:rPr lang="it-IT" dirty="0"/>
              <a:t>4) Trattamento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695400" y="857134"/>
            <a:ext cx="5643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Classificazione di </a:t>
            </a:r>
            <a:r>
              <a:rPr lang="it-IT" sz="2000" b="1" dirty="0" err="1"/>
              <a:t>Ambler</a:t>
            </a:r>
            <a:r>
              <a:rPr lang="it-IT" sz="2000" b="1" dirty="0"/>
              <a:t> delle </a:t>
            </a:r>
            <a:r>
              <a:rPr lang="it-IT" sz="2000" b="1" dirty="0" err="1"/>
              <a:t>Beta-lattamasi</a:t>
            </a:r>
            <a:r>
              <a:rPr lang="it-IT" sz="2000" b="1" dirty="0"/>
              <a:t> </a:t>
            </a:r>
            <a:r>
              <a:rPr lang="it-IT" sz="2000" dirty="0"/>
              <a:t> 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 l="28001" t="19531" r="15446" b="10156"/>
          <a:stretch>
            <a:fillRect/>
          </a:stretch>
        </p:blipFill>
        <p:spPr bwMode="auto">
          <a:xfrm>
            <a:off x="407368" y="1700808"/>
            <a:ext cx="6891312" cy="4817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sellaDiTesto 5"/>
          <p:cNvSpPr txBox="1"/>
          <p:nvPr/>
        </p:nvSpPr>
        <p:spPr>
          <a:xfrm>
            <a:off x="7464152" y="1052736"/>
            <a:ext cx="4032448" cy="50783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b="1" dirty="0"/>
              <a:t>Classe C della classificazione di </a:t>
            </a:r>
            <a:r>
              <a:rPr lang="it-IT" b="1" dirty="0" err="1"/>
              <a:t>Ambler</a:t>
            </a:r>
            <a:endParaRPr lang="it-IT" b="1" dirty="0"/>
          </a:p>
          <a:p>
            <a:pPr algn="just"/>
            <a:r>
              <a:rPr lang="it-IT" u="sng" dirty="0"/>
              <a:t>Gli isolati con espressione di </a:t>
            </a:r>
            <a:r>
              <a:rPr lang="it-IT" u="sng" dirty="0" err="1"/>
              <a:t>AmpC</a:t>
            </a:r>
            <a:r>
              <a:rPr lang="it-IT" u="sng" dirty="0"/>
              <a:t> inducibile possono inizialmente risultare sensibili alle cefalosporine di 3a generazione, che possono complicare le decisioni di trattamento,</a:t>
            </a:r>
            <a:r>
              <a:rPr lang="it-IT" dirty="0"/>
              <a:t> specialmente per gli </a:t>
            </a:r>
            <a:r>
              <a:rPr lang="it-IT" b="1" dirty="0" err="1"/>
              <a:t>Enterobacterales</a:t>
            </a:r>
            <a:r>
              <a:rPr lang="it-IT" b="1" dirty="0"/>
              <a:t>. </a:t>
            </a:r>
            <a:r>
              <a:rPr lang="it-IT" b="1" i="1" dirty="0" err="1"/>
              <a:t>Enterobacter</a:t>
            </a:r>
            <a:r>
              <a:rPr lang="it-IT" b="1" i="1" dirty="0"/>
              <a:t> </a:t>
            </a:r>
            <a:r>
              <a:rPr lang="it-IT" b="1" i="1" dirty="0" err="1"/>
              <a:t>cloacae</a:t>
            </a:r>
            <a:r>
              <a:rPr lang="it-IT" b="1" dirty="0"/>
              <a:t>, </a:t>
            </a:r>
            <a:r>
              <a:rPr lang="it-IT" b="1" i="1" dirty="0"/>
              <a:t>K. </a:t>
            </a:r>
            <a:r>
              <a:rPr lang="it-IT" b="1" i="1" dirty="0" err="1"/>
              <a:t>aerogenes</a:t>
            </a:r>
            <a:r>
              <a:rPr lang="it-IT" b="1" dirty="0"/>
              <a:t>, e </a:t>
            </a:r>
            <a:r>
              <a:rPr lang="it-IT" b="1" i="1" dirty="0" err="1"/>
              <a:t>Citrobacter</a:t>
            </a:r>
            <a:r>
              <a:rPr lang="it-IT" b="1" i="1" dirty="0"/>
              <a:t> </a:t>
            </a:r>
            <a:r>
              <a:rPr lang="it-IT" b="1" i="1" dirty="0" err="1"/>
              <a:t>freundii</a:t>
            </a:r>
            <a:r>
              <a:rPr lang="it-IT" b="1" dirty="0"/>
              <a:t> devono essere considerati come portatori di </a:t>
            </a:r>
            <a:r>
              <a:rPr lang="it-IT" b="1" dirty="0" err="1"/>
              <a:t>AmpC</a:t>
            </a:r>
            <a:r>
              <a:rPr lang="it-IT" b="1" dirty="0"/>
              <a:t> inducibile</a:t>
            </a:r>
            <a:r>
              <a:rPr lang="it-IT" dirty="0"/>
              <a:t>, e le cefalosporine di 3a generazione </a:t>
            </a:r>
            <a:r>
              <a:rPr lang="it-IT" b="1" dirty="0"/>
              <a:t>devono essere evitate indipendentemente dai risultati di suscettibilità.</a:t>
            </a:r>
            <a:r>
              <a:rPr lang="it-IT" dirty="0"/>
              <a:t> </a:t>
            </a:r>
            <a:r>
              <a:rPr lang="it-IT" i="1" dirty="0" err="1"/>
              <a:t>Proteus</a:t>
            </a:r>
            <a:r>
              <a:rPr lang="it-IT" i="1" dirty="0"/>
              <a:t> </a:t>
            </a:r>
            <a:r>
              <a:rPr lang="it-IT" i="1" dirty="0" err="1"/>
              <a:t>vulgaris</a:t>
            </a:r>
            <a:r>
              <a:rPr lang="it-IT" dirty="0"/>
              <a:t>, </a:t>
            </a:r>
            <a:r>
              <a:rPr lang="it-IT" i="1" dirty="0" err="1"/>
              <a:t>Morganella</a:t>
            </a:r>
            <a:r>
              <a:rPr lang="it-IT" i="1" dirty="0"/>
              <a:t> </a:t>
            </a:r>
            <a:r>
              <a:rPr lang="it-IT" i="1" dirty="0" err="1"/>
              <a:t>morganii</a:t>
            </a:r>
            <a:r>
              <a:rPr lang="it-IT" dirty="0"/>
              <a:t>, </a:t>
            </a:r>
            <a:r>
              <a:rPr lang="it-IT" i="1" dirty="0" err="1"/>
              <a:t>Serratia</a:t>
            </a:r>
            <a:r>
              <a:rPr lang="it-IT" i="1" dirty="0"/>
              <a:t> </a:t>
            </a:r>
            <a:r>
              <a:rPr lang="it-IT" i="1" dirty="0" err="1"/>
              <a:t>marcescens</a:t>
            </a:r>
            <a:r>
              <a:rPr lang="it-IT" dirty="0"/>
              <a:t>, </a:t>
            </a:r>
            <a:r>
              <a:rPr lang="it-IT" i="1" dirty="0" err="1"/>
              <a:t>Providencia</a:t>
            </a:r>
            <a:r>
              <a:rPr lang="it-IT" dirty="0"/>
              <a:t> </a:t>
            </a:r>
            <a:r>
              <a:rPr lang="it-IT" dirty="0" err="1"/>
              <a:t>spp</a:t>
            </a:r>
            <a:r>
              <a:rPr lang="it-IT" dirty="0"/>
              <a:t> possono anche produrre in eccesso </a:t>
            </a:r>
            <a:r>
              <a:rPr lang="it-IT" dirty="0" err="1"/>
              <a:t>AmpC</a:t>
            </a:r>
            <a:r>
              <a:rPr lang="it-IT" dirty="0"/>
              <a:t>, ma un'espressione clinicamente significativa è meno frequente.</a:t>
            </a:r>
          </a:p>
        </p:txBody>
      </p:sp>
      <p:sp>
        <p:nvSpPr>
          <p:cNvPr id="7" name="Freccia in giù 6"/>
          <p:cNvSpPr/>
          <p:nvPr/>
        </p:nvSpPr>
        <p:spPr>
          <a:xfrm>
            <a:off x="2783632" y="1257244"/>
            <a:ext cx="428628" cy="457086"/>
          </a:xfrm>
          <a:prstGeom prst="downArrow">
            <a:avLst/>
          </a:prstGeom>
          <a:solidFill>
            <a:srgbClr val="6A4A91"/>
          </a:solidFill>
          <a:ln>
            <a:solidFill>
              <a:srgbClr val="6A4A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952464" y="981698"/>
            <a:ext cx="5643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Classificazione di </a:t>
            </a:r>
            <a:r>
              <a:rPr lang="it-IT" sz="2000" b="1" dirty="0" err="1"/>
              <a:t>Ambler</a:t>
            </a:r>
            <a:r>
              <a:rPr lang="it-IT" sz="2000" b="1" dirty="0"/>
              <a:t> delle </a:t>
            </a:r>
            <a:r>
              <a:rPr lang="it-IT" sz="2000" b="1" dirty="0" err="1"/>
              <a:t>Beta-lattamasi</a:t>
            </a:r>
            <a:r>
              <a:rPr lang="it-IT" sz="2000" b="1" dirty="0"/>
              <a:t> </a:t>
            </a:r>
            <a:r>
              <a:rPr lang="it-IT" sz="2000" dirty="0"/>
              <a:t> 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 l="28001" t="19531" r="15446" b="10156"/>
          <a:stretch>
            <a:fillRect/>
          </a:stretch>
        </p:blipFill>
        <p:spPr bwMode="auto">
          <a:xfrm>
            <a:off x="291346" y="1772816"/>
            <a:ext cx="6876256" cy="4806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sellaDiTesto 5"/>
          <p:cNvSpPr txBox="1"/>
          <p:nvPr/>
        </p:nvSpPr>
        <p:spPr>
          <a:xfrm>
            <a:off x="7088485" y="1739481"/>
            <a:ext cx="4185584" cy="230832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b="1" dirty="0"/>
              <a:t>Classe D della classificazione di </a:t>
            </a:r>
            <a:r>
              <a:rPr lang="it-IT" b="1" dirty="0" err="1"/>
              <a:t>Ambler</a:t>
            </a:r>
            <a:endParaRPr lang="it-IT" b="1" dirty="0"/>
          </a:p>
          <a:p>
            <a:pPr algn="just"/>
            <a:r>
              <a:rPr lang="it-IT" dirty="0"/>
              <a:t>Le </a:t>
            </a:r>
            <a:r>
              <a:rPr lang="it-IT" dirty="0" err="1"/>
              <a:t>beta-lattamasi</a:t>
            </a:r>
            <a:r>
              <a:rPr lang="it-IT" dirty="0"/>
              <a:t> OXA (</a:t>
            </a:r>
            <a:r>
              <a:rPr lang="it-IT" dirty="0" err="1"/>
              <a:t>oxacillinasi</a:t>
            </a:r>
            <a:r>
              <a:rPr lang="it-IT" dirty="0"/>
              <a:t>) idrolizzano principalmente le penicilline a spettro ristretto, ma alcune varianti di </a:t>
            </a:r>
            <a:r>
              <a:rPr lang="it-IT" dirty="0" err="1"/>
              <a:t>oxacillinasi</a:t>
            </a:r>
            <a:r>
              <a:rPr lang="it-IT" dirty="0"/>
              <a:t> come l'OXA 48 codificato da plasmide possono idrolizzare i </a:t>
            </a:r>
            <a:r>
              <a:rPr lang="it-IT" dirty="0" err="1"/>
              <a:t>carbapenemi</a:t>
            </a:r>
            <a:r>
              <a:rPr lang="it-IT" dirty="0"/>
              <a:t>, anche lasciando molte cefalosporine attive.</a:t>
            </a:r>
          </a:p>
        </p:txBody>
      </p:sp>
      <p:sp>
        <p:nvSpPr>
          <p:cNvPr id="7" name="Freccia in giù 6"/>
          <p:cNvSpPr/>
          <p:nvPr/>
        </p:nvSpPr>
        <p:spPr>
          <a:xfrm>
            <a:off x="2711624" y="1372706"/>
            <a:ext cx="428628" cy="400110"/>
          </a:xfrm>
          <a:prstGeom prst="downArrow">
            <a:avLst/>
          </a:prstGeom>
          <a:solidFill>
            <a:srgbClr val="6A4A91"/>
          </a:solidFill>
          <a:ln>
            <a:solidFill>
              <a:srgbClr val="6A4A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274198" y="1411457"/>
            <a:ext cx="5643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Terapie</a:t>
            </a:r>
            <a:endParaRPr lang="it-IT" sz="2000" dirty="0"/>
          </a:p>
        </p:txBody>
      </p:sp>
      <p:pic>
        <p:nvPicPr>
          <p:cNvPr id="35842" name="Picture 2" descr="Infezioni Obiettivo Zero - Le nuove molecole antibiotiche per il  trattamento delle infezioni da batteri gram-negativ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156" y="2348880"/>
            <a:ext cx="7907687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07368" y="1124744"/>
            <a:ext cx="5643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Terapie</a:t>
            </a:r>
            <a:endParaRPr lang="it-IT" sz="2000" dirty="0"/>
          </a:p>
        </p:txBody>
      </p:sp>
      <p:pic>
        <p:nvPicPr>
          <p:cNvPr id="35842" name="Picture 2" descr="Infezioni Obiettivo Zero - Le nuove molecole antibiotiche per il  trattamento delle infezioni da batteri gram-negativ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1159" y="947828"/>
            <a:ext cx="6231065" cy="2420531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1809720" y="3488809"/>
            <a:ext cx="7238608" cy="310854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sz="1400" b="1" dirty="0" err="1"/>
              <a:t>Ceftolozano</a:t>
            </a:r>
            <a:r>
              <a:rPr lang="it-IT" sz="1400" b="1" dirty="0"/>
              <a:t>/</a:t>
            </a:r>
            <a:r>
              <a:rPr lang="it-IT" sz="1400" b="1" dirty="0" err="1"/>
              <a:t>tazobactam</a:t>
            </a:r>
            <a:endParaRPr lang="it-IT" sz="1400" dirty="0"/>
          </a:p>
          <a:p>
            <a:pPr algn="just"/>
            <a:r>
              <a:rPr lang="it-IT" sz="1400" dirty="0" err="1"/>
              <a:t>Ceftolozano</a:t>
            </a:r>
            <a:r>
              <a:rPr lang="it-IT" sz="1400" dirty="0"/>
              <a:t>/</a:t>
            </a:r>
            <a:r>
              <a:rPr lang="it-IT" sz="1400" dirty="0" err="1"/>
              <a:t>tazobactam</a:t>
            </a:r>
            <a:r>
              <a:rPr lang="it-IT" sz="1400" dirty="0"/>
              <a:t> (C/T) è la associazione di una cefalosporina di terza generazione con il </a:t>
            </a:r>
            <a:r>
              <a:rPr lang="it-IT" sz="1400" dirty="0" err="1"/>
              <a:t>tazobactam</a:t>
            </a:r>
            <a:r>
              <a:rPr lang="it-IT" sz="1400" dirty="0"/>
              <a:t>, noto inibitore delle </a:t>
            </a:r>
            <a:r>
              <a:rPr lang="it-IT" sz="1400" dirty="0" err="1"/>
              <a:t>β-lattamasi</a:t>
            </a:r>
            <a:r>
              <a:rPr lang="it-IT" sz="1400" dirty="0"/>
              <a:t>. </a:t>
            </a:r>
          </a:p>
          <a:p>
            <a:pPr algn="just"/>
            <a:r>
              <a:rPr lang="it-IT" sz="1400" dirty="0"/>
              <a:t>Le caratteristiche strutturali di questa cefalosporina conferiscono ad essa una </a:t>
            </a:r>
            <a:r>
              <a:rPr lang="it-IT" sz="1400" b="1" dirty="0"/>
              <a:t>potente attività anti </a:t>
            </a:r>
            <a:r>
              <a:rPr lang="it-IT" sz="1400" b="1" i="1" dirty="0" err="1"/>
              <a:t>Pseudomonas</a:t>
            </a:r>
            <a:r>
              <a:rPr lang="it-IT" sz="1400" dirty="0"/>
              <a:t>.</a:t>
            </a:r>
          </a:p>
          <a:p>
            <a:pPr algn="just"/>
            <a:r>
              <a:rPr lang="it-IT" sz="1400" dirty="0"/>
              <a:t>Il </a:t>
            </a:r>
            <a:r>
              <a:rPr lang="it-IT" sz="1400" dirty="0" err="1"/>
              <a:t>Tazobactam</a:t>
            </a:r>
            <a:r>
              <a:rPr lang="it-IT" sz="1400" dirty="0"/>
              <a:t> protegge il </a:t>
            </a:r>
            <a:r>
              <a:rPr lang="it-IT" sz="1400" dirty="0" err="1"/>
              <a:t>Ceftolozano</a:t>
            </a:r>
            <a:r>
              <a:rPr lang="it-IT" sz="1400" dirty="0"/>
              <a:t> dalla idrolisi delle </a:t>
            </a:r>
            <a:r>
              <a:rPr lang="it-IT" sz="1400" dirty="0" err="1"/>
              <a:t>β-lattamasi</a:t>
            </a:r>
            <a:r>
              <a:rPr lang="it-IT" sz="1400" dirty="0"/>
              <a:t> a spettro esteso (ad es. TEM, SHV e CTX-M) conferendo a C/T </a:t>
            </a:r>
            <a:r>
              <a:rPr lang="it-IT" sz="1400" b="1" dirty="0"/>
              <a:t>un’ottima attività anche contro gli </a:t>
            </a:r>
            <a:r>
              <a:rPr lang="it-IT" sz="1400" b="1" i="1" dirty="0" err="1"/>
              <a:t>Enterobacterales</a:t>
            </a:r>
            <a:r>
              <a:rPr lang="it-IT" sz="1400" b="1" dirty="0"/>
              <a:t> ESBL produttori</a:t>
            </a:r>
            <a:r>
              <a:rPr lang="it-IT" sz="1400" dirty="0"/>
              <a:t>. </a:t>
            </a:r>
          </a:p>
          <a:p>
            <a:pPr algn="just">
              <a:buFont typeface="Wingdings"/>
              <a:buChar char="à"/>
            </a:pPr>
            <a:r>
              <a:rPr lang="it-IT" sz="1400" dirty="0"/>
              <a:t>Il principale meccanismo di resistenza al C/T è associato a </a:t>
            </a:r>
            <a:r>
              <a:rPr lang="it-IT" sz="1400" b="1" dirty="0" err="1"/>
              <a:t>sovraespressione</a:t>
            </a:r>
            <a:r>
              <a:rPr lang="it-IT" sz="1400" b="1" dirty="0"/>
              <a:t> e/o mutazioni a carico dei geni che codificano per le </a:t>
            </a:r>
            <a:r>
              <a:rPr lang="it-IT" sz="1400" b="1" dirty="0" err="1"/>
              <a:t>β-lattamasi</a:t>
            </a:r>
            <a:r>
              <a:rPr lang="it-IT" sz="1400" b="1" dirty="0"/>
              <a:t> di classe C (</a:t>
            </a:r>
            <a:r>
              <a:rPr lang="it-IT" sz="1400" b="1" dirty="0" err="1"/>
              <a:t>AmpC</a:t>
            </a:r>
            <a:r>
              <a:rPr lang="it-IT" sz="1400" b="1" dirty="0"/>
              <a:t>). </a:t>
            </a:r>
          </a:p>
          <a:p>
            <a:pPr algn="just">
              <a:buFont typeface="Wingdings"/>
              <a:buChar char="à"/>
            </a:pPr>
            <a:r>
              <a:rPr lang="it-IT" sz="1400" b="1" dirty="0"/>
              <a:t> </a:t>
            </a:r>
            <a:r>
              <a:rPr lang="it-IT" sz="1400" dirty="0"/>
              <a:t>È importante ricordare che C/T non è attivo nei confronti dei ceppi produttori di </a:t>
            </a:r>
            <a:r>
              <a:rPr lang="it-IT" sz="1400" dirty="0" err="1"/>
              <a:t>carbapenemasi</a:t>
            </a:r>
            <a:r>
              <a:rPr lang="it-IT" sz="1400" dirty="0"/>
              <a:t>, perché questi enzimi non sono inibiti dal </a:t>
            </a:r>
            <a:r>
              <a:rPr lang="it-IT" sz="1400" dirty="0" err="1"/>
              <a:t>Tazobactam</a:t>
            </a:r>
            <a:r>
              <a:rPr lang="it-IT" sz="1400" dirty="0"/>
              <a:t> e sono attivi sul </a:t>
            </a:r>
            <a:r>
              <a:rPr lang="it-IT" sz="1400" dirty="0" err="1"/>
              <a:t>Ceftolozano</a:t>
            </a:r>
            <a:r>
              <a:rPr lang="it-IT" sz="1400" dirty="0"/>
              <a:t>. Nella terapia è principalmente raccomandato nel trattamento delle infezioni </a:t>
            </a:r>
            <a:r>
              <a:rPr lang="it-IT" sz="1400" dirty="0" err="1"/>
              <a:t>intra-addominali</a:t>
            </a:r>
            <a:r>
              <a:rPr lang="it-IT" sz="1400" dirty="0"/>
              <a:t> complicate, pielonefrite acuta e infezioni complicate del tratto urinario.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623392" y="990434"/>
            <a:ext cx="5643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Terapie</a:t>
            </a:r>
            <a:endParaRPr lang="it-IT" sz="2000" dirty="0"/>
          </a:p>
        </p:txBody>
      </p:sp>
      <p:pic>
        <p:nvPicPr>
          <p:cNvPr id="35842" name="Picture 2" descr="Infezioni Obiettivo Zero - Le nuove molecole antibiotiche per il  trattamento delle infezioni da batteri gram-negativ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3552" y="990434"/>
            <a:ext cx="6375081" cy="2476475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1809720" y="3717032"/>
            <a:ext cx="8572560" cy="280076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sz="1600" b="1" dirty="0" err="1"/>
              <a:t>Ceftazidime</a:t>
            </a:r>
            <a:r>
              <a:rPr lang="it-IT" sz="1600" b="1" dirty="0"/>
              <a:t>/</a:t>
            </a:r>
            <a:r>
              <a:rPr lang="it-IT" sz="1600" b="1" dirty="0" err="1"/>
              <a:t>avibactam</a:t>
            </a:r>
            <a:endParaRPr lang="it-IT" sz="1600" dirty="0"/>
          </a:p>
          <a:p>
            <a:pPr algn="just"/>
            <a:r>
              <a:rPr lang="it-IT" sz="1600" dirty="0" err="1"/>
              <a:t>Ceftazidime</a:t>
            </a:r>
            <a:r>
              <a:rPr lang="it-IT" sz="1600" dirty="0"/>
              <a:t>/</a:t>
            </a:r>
            <a:r>
              <a:rPr lang="it-IT" sz="1600" dirty="0" err="1"/>
              <a:t>avibactam</a:t>
            </a:r>
            <a:r>
              <a:rPr lang="it-IT" sz="1600" dirty="0"/>
              <a:t> (CAZ/AVI) è l’associazione di una cefalosporina di terza generazione con un inibitore delle </a:t>
            </a:r>
            <a:r>
              <a:rPr lang="it-IT" sz="1600" dirty="0" err="1"/>
              <a:t>β-lattamasi</a:t>
            </a:r>
            <a:r>
              <a:rPr lang="it-IT" sz="1600" dirty="0"/>
              <a:t> non </a:t>
            </a:r>
            <a:r>
              <a:rPr lang="it-IT" sz="1600" dirty="0" err="1"/>
              <a:t>β-lattamico</a:t>
            </a:r>
            <a:r>
              <a:rPr lang="it-IT" sz="1600" dirty="0"/>
              <a:t>. </a:t>
            </a:r>
          </a:p>
          <a:p>
            <a:pPr algn="just"/>
            <a:r>
              <a:rPr lang="it-IT" sz="1600" b="1" dirty="0" err="1"/>
              <a:t>Avibactam</a:t>
            </a:r>
            <a:r>
              <a:rPr lang="it-IT" sz="1600" b="1" dirty="0"/>
              <a:t> è in grado di inibire le </a:t>
            </a:r>
            <a:r>
              <a:rPr lang="it-IT" sz="1600" b="1" dirty="0" err="1"/>
              <a:t>β-lattamasi</a:t>
            </a:r>
            <a:r>
              <a:rPr lang="it-IT" sz="1600" b="1" dirty="0"/>
              <a:t> di classe A (TEM, SHV, CTX-M), le KPC, le </a:t>
            </a:r>
            <a:r>
              <a:rPr lang="it-IT" sz="1600" b="1" dirty="0" err="1"/>
              <a:t>AmpC</a:t>
            </a:r>
            <a:r>
              <a:rPr lang="it-IT" sz="1600" b="1" dirty="0"/>
              <a:t> cromosomiche e le varianti </a:t>
            </a:r>
            <a:r>
              <a:rPr lang="it-IT" sz="1600" b="1" dirty="0" err="1"/>
              <a:t>plasmidiche</a:t>
            </a:r>
            <a:r>
              <a:rPr lang="it-IT" sz="1600" b="1" dirty="0"/>
              <a:t> CMY ed alcune </a:t>
            </a:r>
            <a:r>
              <a:rPr lang="it-IT" sz="1600" b="1" dirty="0" err="1"/>
              <a:t>β-lattamasi</a:t>
            </a:r>
            <a:r>
              <a:rPr lang="it-IT" sz="1600" b="1" dirty="0"/>
              <a:t> di classe D, come le OXA-48. </a:t>
            </a:r>
          </a:p>
          <a:p>
            <a:pPr algn="just"/>
            <a:r>
              <a:rPr lang="it-IT" sz="1600" dirty="0"/>
              <a:t>Purtroppo </a:t>
            </a:r>
            <a:r>
              <a:rPr lang="it-IT" sz="1600" dirty="0" err="1"/>
              <a:t>Avibactam</a:t>
            </a:r>
            <a:r>
              <a:rPr lang="it-IT" sz="1600" dirty="0"/>
              <a:t> </a:t>
            </a:r>
            <a:r>
              <a:rPr lang="it-IT" sz="1600" b="1" dirty="0"/>
              <a:t>non è attivo verso le </a:t>
            </a:r>
            <a:r>
              <a:rPr lang="it-IT" sz="1600" b="1" dirty="0" err="1"/>
              <a:t>metallo-β-lattamasi</a:t>
            </a:r>
            <a:r>
              <a:rPr lang="it-IT" sz="1600" dirty="0"/>
              <a:t>. </a:t>
            </a:r>
          </a:p>
          <a:p>
            <a:pPr algn="just"/>
            <a:r>
              <a:rPr lang="it-IT" sz="1600" dirty="0"/>
              <a:t>In </a:t>
            </a:r>
            <a:r>
              <a:rPr lang="it-IT" sz="1600" i="1" dirty="0" err="1"/>
              <a:t>Acinetobacter</a:t>
            </a:r>
            <a:r>
              <a:rPr lang="it-IT" sz="1600" dirty="0"/>
              <a:t> </a:t>
            </a:r>
            <a:r>
              <a:rPr lang="it-IT" sz="1600" i="1" dirty="0" err="1"/>
              <a:t>spp</a:t>
            </a:r>
            <a:r>
              <a:rPr lang="it-IT" sz="1600" dirty="0"/>
              <a:t>. la resistenza a CAZ-AVI è principalmente dovuta alla mancata penetrazione dell'</a:t>
            </a:r>
            <a:r>
              <a:rPr lang="it-IT" sz="1600" dirty="0" err="1"/>
              <a:t>Avibactam</a:t>
            </a:r>
            <a:r>
              <a:rPr lang="it-IT" sz="1600" dirty="0"/>
              <a:t> nel comparto intracellulare. </a:t>
            </a:r>
          </a:p>
          <a:p>
            <a:pPr algn="just"/>
            <a:r>
              <a:rPr lang="it-IT" sz="1600" b="1" dirty="0"/>
              <a:t>Sono stati descritti numerosi meccanismi di resistenza a carico di CAZ/AVI (aumentata attività delle pompe di efflusso, perdita di </a:t>
            </a:r>
            <a:r>
              <a:rPr lang="it-IT" sz="1600" b="1" dirty="0" err="1"/>
              <a:t>porine</a:t>
            </a:r>
            <a:r>
              <a:rPr lang="it-IT" sz="1600" b="1" dirty="0"/>
              <a:t>, mutazioni puntiformi a carico delle proteine leganti la penicillina).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767408" y="1052736"/>
            <a:ext cx="5643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Terapie</a:t>
            </a:r>
            <a:endParaRPr lang="it-IT" sz="2000" dirty="0"/>
          </a:p>
        </p:txBody>
      </p:sp>
      <p:pic>
        <p:nvPicPr>
          <p:cNvPr id="35842" name="Picture 2" descr="Infezioni Obiettivo Zero - Le nuove molecole antibiotiche per il  trattamento delle infezioni da batteri gram-negativ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7568" y="899403"/>
            <a:ext cx="6879137" cy="2672282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1809720" y="3842944"/>
            <a:ext cx="8572560" cy="280076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it-IT" sz="1600" b="1" dirty="0" err="1"/>
              <a:t>Ceftazidime</a:t>
            </a:r>
            <a:r>
              <a:rPr lang="it-IT" sz="1600" b="1" dirty="0"/>
              <a:t>/</a:t>
            </a:r>
            <a:r>
              <a:rPr lang="it-IT" sz="1600" b="1" dirty="0" err="1"/>
              <a:t>avibactam</a:t>
            </a:r>
            <a:endParaRPr lang="it-IT" sz="1600" dirty="0"/>
          </a:p>
          <a:p>
            <a:r>
              <a:rPr lang="it-IT" sz="1600" dirty="0"/>
              <a:t>Per quanto riguarda i ceppi produttori di </a:t>
            </a:r>
            <a:r>
              <a:rPr lang="it-IT" sz="1600" dirty="0" err="1"/>
              <a:t>carbapenemasi</a:t>
            </a:r>
            <a:r>
              <a:rPr lang="it-IT" sz="1600" dirty="0"/>
              <a:t> di tipo KPC la resistenza a CAZ-AVI può essere dovuta all'aumento dell'espressione del gene </a:t>
            </a:r>
            <a:r>
              <a:rPr lang="it-IT" sz="1600" i="1" dirty="0" err="1"/>
              <a:t>bla</a:t>
            </a:r>
            <a:r>
              <a:rPr lang="it-IT" sz="1600" baseline="-25000" dirty="0" err="1"/>
              <a:t>KPC</a:t>
            </a:r>
            <a:r>
              <a:rPr lang="it-IT" sz="1600" dirty="0"/>
              <a:t>, inoltre alcuni studi hanno descritto come </a:t>
            </a:r>
            <a:r>
              <a:rPr lang="it-IT" sz="1600" b="1" dirty="0"/>
              <a:t>mutazioni puntiformi </a:t>
            </a:r>
            <a:r>
              <a:rPr lang="it-IT" sz="1600" dirty="0"/>
              <a:t>a carico di questo gene possono comportare perdita dell'inibizione di </a:t>
            </a:r>
            <a:r>
              <a:rPr lang="it-IT" sz="1600" dirty="0" err="1"/>
              <a:t>Avibactam</a:t>
            </a:r>
            <a:r>
              <a:rPr lang="it-IT" sz="1600" dirty="0"/>
              <a:t>, con conseguente acquisizione di resistenza a CAZ/AVI. In questi casi spesso l'enzima KPC mutato risulta avere ridotta capacità di idrolizzare i </a:t>
            </a:r>
            <a:r>
              <a:rPr lang="it-IT" sz="1600" dirty="0" err="1"/>
              <a:t>carbapenemi</a:t>
            </a:r>
            <a:r>
              <a:rPr lang="it-IT" sz="1600" dirty="0"/>
              <a:t>: ne risulta un </a:t>
            </a:r>
            <a:r>
              <a:rPr lang="it-IT" sz="1600" b="1" dirty="0"/>
              <a:t>fenotipo di antibiotico resistenza peculiare che mima il fenotipo dei ceppi </a:t>
            </a:r>
            <a:r>
              <a:rPr lang="it-IT" sz="1600" b="1" dirty="0" err="1"/>
              <a:t>ESBL-produttori</a:t>
            </a:r>
            <a:r>
              <a:rPr lang="it-IT" sz="1600" dirty="0"/>
              <a:t>, caratterizzato dalla </a:t>
            </a:r>
            <a:r>
              <a:rPr lang="it-IT" sz="1600" u="sng" dirty="0"/>
              <a:t>resistenza a CAZ/AVI con recupero della sensibilità ai </a:t>
            </a:r>
            <a:r>
              <a:rPr lang="it-IT" sz="1600" u="sng" dirty="0" err="1"/>
              <a:t>carbapenemi</a:t>
            </a:r>
            <a:r>
              <a:rPr lang="it-IT" sz="1600" dirty="0"/>
              <a:t>. </a:t>
            </a:r>
          </a:p>
          <a:p>
            <a:r>
              <a:rPr lang="it-IT" sz="1600" dirty="0"/>
              <a:t>Nella terapia è principalmente raccomandato nel trattamento delle infezioni </a:t>
            </a:r>
            <a:r>
              <a:rPr lang="it-IT" sz="1600" dirty="0" err="1"/>
              <a:t>intra-addominali</a:t>
            </a:r>
            <a:r>
              <a:rPr lang="it-IT" sz="1600" dirty="0"/>
              <a:t> complicate, pielonefrite acuta e infezioni complicate del tratto urinario oltre che polmonite acquisita in ospedale (HAP), inclusa la polmonite associata al ventilatore (VAP).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767408" y="1196752"/>
            <a:ext cx="5643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Terapie</a:t>
            </a:r>
            <a:endParaRPr lang="it-IT" sz="2000" dirty="0"/>
          </a:p>
        </p:txBody>
      </p:sp>
      <p:pic>
        <p:nvPicPr>
          <p:cNvPr id="35842" name="Picture 2" descr="Infezioni Obiettivo Zero - Le nuove molecole antibiotiche per il  trattamento delle infezioni da batteri gram-negativ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5600" y="980728"/>
            <a:ext cx="6519097" cy="2532420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1809720" y="3714752"/>
            <a:ext cx="8572560" cy="304698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sz="1600" b="1" u="sng" dirty="0" err="1"/>
              <a:t>Meropenem</a:t>
            </a:r>
            <a:r>
              <a:rPr lang="it-IT" sz="1600" b="1" u="sng" dirty="0"/>
              <a:t>/</a:t>
            </a:r>
            <a:r>
              <a:rPr lang="it-IT" sz="1600" b="1" u="sng" dirty="0" err="1"/>
              <a:t>Vaborbactam</a:t>
            </a:r>
            <a:endParaRPr lang="it-IT" sz="1600" dirty="0"/>
          </a:p>
          <a:p>
            <a:pPr algn="just"/>
            <a:r>
              <a:rPr lang="it-IT" sz="1600" dirty="0" err="1"/>
              <a:t>Vaborbactam</a:t>
            </a:r>
            <a:r>
              <a:rPr lang="it-IT" sz="1600" dirty="0"/>
              <a:t> (un inibitore delle </a:t>
            </a:r>
            <a:r>
              <a:rPr lang="it-IT" sz="1600" dirty="0" err="1"/>
              <a:t>β-lattamasi</a:t>
            </a:r>
            <a:r>
              <a:rPr lang="it-IT" sz="1600" dirty="0"/>
              <a:t> non </a:t>
            </a:r>
            <a:r>
              <a:rPr lang="it-IT" sz="1600" dirty="0" err="1"/>
              <a:t>β-lattamico</a:t>
            </a:r>
            <a:r>
              <a:rPr lang="it-IT" sz="1600" dirty="0"/>
              <a:t> derivato dall’acido </a:t>
            </a:r>
            <a:r>
              <a:rPr lang="it-IT" sz="1600" dirty="0" err="1"/>
              <a:t>boronico</a:t>
            </a:r>
            <a:r>
              <a:rPr lang="it-IT" sz="1600" dirty="0"/>
              <a:t>) è stato sviluppato per ripristinare l'attività di </a:t>
            </a:r>
            <a:r>
              <a:rPr lang="it-IT" sz="1600" dirty="0" err="1"/>
              <a:t>Meropenem</a:t>
            </a:r>
            <a:r>
              <a:rPr lang="it-IT" sz="1600" dirty="0"/>
              <a:t> contro i batteri produttori di </a:t>
            </a:r>
            <a:r>
              <a:rPr lang="it-IT" sz="1600" dirty="0" err="1"/>
              <a:t>carbapenemasi</a:t>
            </a:r>
            <a:r>
              <a:rPr lang="it-IT" sz="1600" dirty="0"/>
              <a:t>, in particolare nei confronti dei ceppi </a:t>
            </a:r>
            <a:r>
              <a:rPr lang="it-IT" sz="1600" dirty="0" err="1"/>
              <a:t>KPC-produttori</a:t>
            </a:r>
            <a:r>
              <a:rPr lang="it-IT" sz="1600" dirty="0"/>
              <a:t>. </a:t>
            </a:r>
            <a:r>
              <a:rPr lang="it-IT" sz="1600" b="1" dirty="0"/>
              <a:t>Il </a:t>
            </a:r>
            <a:r>
              <a:rPr lang="it-IT" sz="1600" b="1" dirty="0" err="1"/>
              <a:t>Vaborbactam</a:t>
            </a:r>
            <a:r>
              <a:rPr lang="it-IT" sz="1600" b="1" dirty="0"/>
              <a:t> inibisce sia le </a:t>
            </a:r>
            <a:r>
              <a:rPr lang="it-IT" sz="1600" b="1" dirty="0" err="1"/>
              <a:t>β-lattamasi</a:t>
            </a:r>
            <a:r>
              <a:rPr lang="it-IT" sz="1600" b="1" dirty="0"/>
              <a:t> a </a:t>
            </a:r>
            <a:r>
              <a:rPr lang="it-IT" sz="1600" b="1" dirty="0" err="1"/>
              <a:t>serina</a:t>
            </a:r>
            <a:r>
              <a:rPr lang="it-IT" sz="1600" b="1" dirty="0"/>
              <a:t> di classe A (KPC, IMI, SME, NMC-A, e FRI-1) che quelle di classe C (</a:t>
            </a:r>
            <a:r>
              <a:rPr lang="it-IT" sz="1600" b="1" dirty="0" err="1"/>
              <a:t>AmpC</a:t>
            </a:r>
            <a:r>
              <a:rPr lang="it-IT" sz="1600" b="1" dirty="0"/>
              <a:t>, CMY). </a:t>
            </a:r>
            <a:r>
              <a:rPr lang="it-IT" sz="1600" dirty="0"/>
              <a:t>Con </a:t>
            </a:r>
            <a:r>
              <a:rPr lang="it-IT" sz="1600" i="1" dirty="0"/>
              <a:t>P. </a:t>
            </a:r>
            <a:r>
              <a:rPr lang="it-IT" sz="1600" i="1" dirty="0" err="1"/>
              <a:t>aeruginosa</a:t>
            </a:r>
            <a:r>
              <a:rPr lang="it-IT" sz="1600" dirty="0"/>
              <a:t> e </a:t>
            </a:r>
            <a:r>
              <a:rPr lang="it-IT" sz="1600" i="1" dirty="0" err="1"/>
              <a:t>Acinetobacter</a:t>
            </a:r>
            <a:r>
              <a:rPr lang="it-IT" sz="1600" i="1" dirty="0"/>
              <a:t> </a:t>
            </a:r>
            <a:r>
              <a:rPr lang="it-IT" sz="1600" i="1" dirty="0" err="1"/>
              <a:t>spp</a:t>
            </a:r>
            <a:r>
              <a:rPr lang="it-IT" sz="1600" dirty="0"/>
              <a:t>. l'attività di M/V è risultata complessivamente simile a quella del solo </a:t>
            </a:r>
            <a:r>
              <a:rPr lang="it-IT" sz="1600" dirty="0" err="1"/>
              <a:t>Meropenem</a:t>
            </a:r>
            <a:r>
              <a:rPr lang="it-IT" sz="1600" dirty="0"/>
              <a:t>. Ciò è apparentemente dovuto al fatto che, in </a:t>
            </a:r>
            <a:r>
              <a:rPr lang="it-IT" sz="1600" i="1" dirty="0"/>
              <a:t>P. </a:t>
            </a:r>
            <a:r>
              <a:rPr lang="it-IT" sz="1600" i="1" dirty="0" err="1"/>
              <a:t>aeruginosa</a:t>
            </a:r>
            <a:r>
              <a:rPr lang="it-IT" sz="1600" dirty="0"/>
              <a:t> e </a:t>
            </a:r>
            <a:r>
              <a:rPr lang="it-IT" sz="1600" i="1" dirty="0" err="1"/>
              <a:t>Acinetobacter</a:t>
            </a:r>
            <a:r>
              <a:rPr lang="it-IT" sz="1600" i="1" dirty="0"/>
              <a:t> </a:t>
            </a:r>
            <a:r>
              <a:rPr lang="it-IT" sz="1600" i="1" dirty="0" err="1"/>
              <a:t>spp</a:t>
            </a:r>
            <a:r>
              <a:rPr lang="it-IT" sz="1600" dirty="0"/>
              <a:t>. la resistenza al </a:t>
            </a:r>
            <a:r>
              <a:rPr lang="it-IT" sz="1600" dirty="0" err="1"/>
              <a:t>Meropenem</a:t>
            </a:r>
            <a:r>
              <a:rPr lang="it-IT" sz="1600" dirty="0"/>
              <a:t> è largamente mediata da meccanismi che non sono </a:t>
            </a:r>
            <a:r>
              <a:rPr lang="it-IT" sz="1600" dirty="0" err="1"/>
              <a:t>antagonizzati</a:t>
            </a:r>
            <a:r>
              <a:rPr lang="it-IT" sz="1600" dirty="0"/>
              <a:t> dal </a:t>
            </a:r>
            <a:r>
              <a:rPr lang="it-IT" sz="1600" dirty="0" err="1"/>
              <a:t>Vaborbactam</a:t>
            </a:r>
            <a:r>
              <a:rPr lang="it-IT" sz="1600" dirty="0"/>
              <a:t> (ad es. impermeabilità di membrana, pompe d'efflusso e produzione di </a:t>
            </a:r>
            <a:r>
              <a:rPr lang="it-IT" sz="1600" dirty="0" err="1"/>
              <a:t>β-lattamsi</a:t>
            </a:r>
            <a:r>
              <a:rPr lang="it-IT" sz="1600" dirty="0"/>
              <a:t> di classe B o D). M/V è indicato per il trattamento delle infezioni complicate del tratto urinario, compresa la pielonefrite, le infezioni </a:t>
            </a:r>
            <a:r>
              <a:rPr lang="it-IT" sz="1600" dirty="0" err="1"/>
              <a:t>intra-addominali</a:t>
            </a:r>
            <a:r>
              <a:rPr lang="it-IT" sz="1600" dirty="0"/>
              <a:t> complicate, le polmoniti nosocomiali (HAP), ed associate a ventilazione (VAP), batteriemie.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274199" y="1052736"/>
            <a:ext cx="5643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Terapie</a:t>
            </a:r>
            <a:endParaRPr lang="it-IT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36237" t="26367" r="17093" b="24804"/>
          <a:stretch>
            <a:fillRect/>
          </a:stretch>
        </p:blipFill>
        <p:spPr bwMode="auto">
          <a:xfrm>
            <a:off x="2149050" y="1628800"/>
            <a:ext cx="789390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274199" y="1014253"/>
            <a:ext cx="5643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Terapie</a:t>
            </a:r>
            <a:endParaRPr lang="it-IT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36237" t="26367" r="17093" b="24804"/>
          <a:stretch>
            <a:fillRect/>
          </a:stretch>
        </p:blipFill>
        <p:spPr bwMode="auto">
          <a:xfrm>
            <a:off x="2207568" y="1743436"/>
            <a:ext cx="789390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ttangolo 4"/>
          <p:cNvSpPr/>
          <p:nvPr/>
        </p:nvSpPr>
        <p:spPr>
          <a:xfrm>
            <a:off x="1809720" y="1556792"/>
            <a:ext cx="8572560" cy="501675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600" dirty="0"/>
              <a:t>RCTs investigating the use of MEM-VAB against CRE are limited.</a:t>
            </a:r>
          </a:p>
          <a:p>
            <a:pPr algn="just"/>
            <a:r>
              <a:rPr lang="en-US" sz="1600" dirty="0"/>
              <a:t>The </a:t>
            </a:r>
            <a:r>
              <a:rPr lang="en-US" sz="1600" b="1" dirty="0"/>
              <a:t>TANGO I</a:t>
            </a:r>
            <a:r>
              <a:rPr lang="en-US" sz="1600" dirty="0"/>
              <a:t> study, a phase III multicentre double-blind randomized clinical trial, led to the approval of MEM-VAB for </a:t>
            </a:r>
            <a:r>
              <a:rPr lang="en-US" sz="1600" dirty="0" err="1"/>
              <a:t>cUTIs</a:t>
            </a:r>
            <a:r>
              <a:rPr lang="en-US" sz="1600" dirty="0"/>
              <a:t>. Nevertheless, the limited occurrence of CRE and the specific population with </a:t>
            </a:r>
            <a:r>
              <a:rPr lang="en-US" sz="1600" dirty="0" err="1"/>
              <a:t>cUTI</a:t>
            </a:r>
            <a:r>
              <a:rPr lang="en-US" sz="1600" dirty="0"/>
              <a:t>/AP restrict the study’s suitability for effectively assessing the role of MEM-VAB in different indications [56].</a:t>
            </a:r>
          </a:p>
          <a:p>
            <a:pPr algn="just"/>
            <a:r>
              <a:rPr lang="en-US" sz="1600" dirty="0"/>
              <a:t>These issues were explored in the TANGO II, a randomized multicentre open-label phase 3 study. </a:t>
            </a:r>
            <a:r>
              <a:rPr lang="en-US" sz="1600" b="1" dirty="0"/>
              <a:t>Comparing MEM-VAB </a:t>
            </a:r>
            <a:r>
              <a:rPr lang="en-US" sz="1600" b="1" dirty="0" err="1"/>
              <a:t>monotherapy</a:t>
            </a:r>
            <a:r>
              <a:rPr lang="en-US" sz="1600" b="1" dirty="0"/>
              <a:t> with best available therapy (BAT)</a:t>
            </a:r>
            <a:r>
              <a:rPr lang="en-US" sz="1600" dirty="0"/>
              <a:t> in patients with confirmed or suspected CRE infections (</a:t>
            </a:r>
            <a:r>
              <a:rPr lang="en-US" sz="1600" dirty="0" err="1"/>
              <a:t>cUTI</a:t>
            </a:r>
            <a:r>
              <a:rPr lang="en-US" sz="1600" dirty="0"/>
              <a:t>/AP, HABP/VABP, </a:t>
            </a:r>
            <a:r>
              <a:rPr lang="en-US" sz="1600" dirty="0" err="1"/>
              <a:t>bacteraemia</a:t>
            </a:r>
            <a:r>
              <a:rPr lang="en-US" sz="1600" dirty="0"/>
              <a:t>, or </a:t>
            </a:r>
            <a:r>
              <a:rPr lang="en-US" sz="1600" dirty="0" err="1"/>
              <a:t>cIAI</a:t>
            </a:r>
            <a:r>
              <a:rPr lang="en-US" sz="1600" dirty="0"/>
              <a:t>), the study demonstrated </a:t>
            </a:r>
            <a:r>
              <a:rPr lang="en-US" sz="1600" b="1" dirty="0"/>
              <a:t>more </a:t>
            </a:r>
            <a:r>
              <a:rPr lang="en-US" sz="1600" b="1" dirty="0" err="1"/>
              <a:t>favourable</a:t>
            </a:r>
            <a:r>
              <a:rPr lang="en-US" sz="1600" b="1" dirty="0"/>
              <a:t> clinical and microbiological responses in the MEM-VAB-treated group when compared to patients treated with BAT,</a:t>
            </a:r>
            <a:r>
              <a:rPr lang="en-US" sz="1600" dirty="0"/>
              <a:t> </a:t>
            </a:r>
            <a:r>
              <a:rPr lang="en-US" sz="1600" u="sng" dirty="0"/>
              <a:t>which may include </a:t>
            </a:r>
            <a:r>
              <a:rPr lang="en-US" sz="1600" u="sng" dirty="0" err="1"/>
              <a:t>polymyxins</a:t>
            </a:r>
            <a:r>
              <a:rPr lang="en-US" sz="1600" u="sng" dirty="0"/>
              <a:t>, </a:t>
            </a:r>
            <a:r>
              <a:rPr lang="en-US" sz="1600" u="sng" dirty="0" err="1"/>
              <a:t>carbapenems</a:t>
            </a:r>
            <a:r>
              <a:rPr lang="en-US" sz="1600" u="sng" dirty="0"/>
              <a:t>, </a:t>
            </a:r>
            <a:r>
              <a:rPr lang="en-US" sz="1600" u="sng" dirty="0" err="1"/>
              <a:t>aminoglycosides</a:t>
            </a:r>
            <a:r>
              <a:rPr lang="en-US" sz="1600" u="sng" dirty="0"/>
              <a:t>, or </a:t>
            </a:r>
            <a:r>
              <a:rPr lang="en-US" sz="1600" u="sng" dirty="0" err="1"/>
              <a:t>tigecycline</a:t>
            </a:r>
            <a:r>
              <a:rPr lang="en-US" sz="1600" u="sng" dirty="0"/>
              <a:t>, either alone or in combination</a:t>
            </a:r>
            <a:r>
              <a:rPr lang="en-US" sz="1600" dirty="0"/>
              <a:t>. </a:t>
            </a:r>
          </a:p>
          <a:p>
            <a:pPr algn="just"/>
            <a:r>
              <a:rPr lang="en-US" sz="1600" dirty="0"/>
              <a:t>The </a:t>
            </a:r>
            <a:r>
              <a:rPr lang="en-US" sz="1600" b="1" dirty="0"/>
              <a:t>test-of-cure</a:t>
            </a:r>
            <a:r>
              <a:rPr lang="en-US" sz="1600" dirty="0"/>
              <a:t> follow-up revealed that patients treated with MEM-VAB had a higher rate of clinical cure than those treated with BAT (</a:t>
            </a:r>
            <a:r>
              <a:rPr lang="en-US" sz="1600" b="1" dirty="0"/>
              <a:t>57.1% vs. 26.7%), </a:t>
            </a:r>
            <a:r>
              <a:rPr lang="en-US" sz="1600" dirty="0"/>
              <a:t>even in </a:t>
            </a:r>
            <a:r>
              <a:rPr lang="en-US" sz="1600" dirty="0" err="1"/>
              <a:t>immunocompromised</a:t>
            </a:r>
            <a:r>
              <a:rPr lang="en-US" sz="1600" dirty="0"/>
              <a:t> patients (70% vs. 0%). Moreover, although not statistically significant, survival was also superior in the MEM-VAB group, with a 28-day mortality rate of 17.9% compared to 33.3% in the BAT group. Since the control group included the use of amino-glycosides and/or </a:t>
            </a:r>
            <a:r>
              <a:rPr lang="en-US" sz="1600" dirty="0" err="1"/>
              <a:t>colistin</a:t>
            </a:r>
            <a:r>
              <a:rPr lang="en-US" sz="1600" dirty="0"/>
              <a:t>, renal adverse effects were more frequent in this group</a:t>
            </a:r>
            <a:r>
              <a:rPr lang="en-US" sz="1600" b="1" dirty="0"/>
              <a:t>. It is worth noting that no evidence of resistance was found among patients receiving MEM-VAB, although one isolate (3.1%) </a:t>
            </a:r>
            <a:r>
              <a:rPr lang="en-US" sz="1600" dirty="0"/>
              <a:t>had a fourfold increase in MIC from 0.25 to 1 g/</a:t>
            </a:r>
            <a:r>
              <a:rPr lang="en-US" sz="1600" dirty="0" err="1"/>
              <a:t>mL</a:t>
            </a:r>
            <a:r>
              <a:rPr lang="en-US" sz="1600" dirty="0"/>
              <a:t>, remaining within the susceptibility range. By contrast, in the BAT group, 6.7% of isolates developed a &gt;fourfold increase in MIC [57</a:t>
            </a:r>
            <a:endParaRPr lang="it-IT" sz="16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274199" y="908720"/>
            <a:ext cx="5643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Terapie</a:t>
            </a:r>
            <a:endParaRPr lang="it-IT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36237" t="26367" r="17093" b="24804"/>
          <a:stretch>
            <a:fillRect/>
          </a:stretch>
        </p:blipFill>
        <p:spPr bwMode="auto">
          <a:xfrm>
            <a:off x="1774000" y="1412776"/>
            <a:ext cx="789390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ttangolo 4"/>
          <p:cNvSpPr/>
          <p:nvPr/>
        </p:nvSpPr>
        <p:spPr>
          <a:xfrm>
            <a:off x="1809720" y="1412776"/>
            <a:ext cx="8572560" cy="526297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600" dirty="0"/>
              <a:t>A post hoc analysis of the TANGO II trial conducted by </a:t>
            </a:r>
            <a:r>
              <a:rPr lang="en-US" sz="1600" dirty="0" err="1"/>
              <a:t>Bassetti</a:t>
            </a:r>
            <a:r>
              <a:rPr lang="en-US" sz="1600" dirty="0"/>
              <a:t> et al. [58], despite some limitations, showed that in patients with serious CRE infections without prior antimicrobial failure, </a:t>
            </a:r>
            <a:r>
              <a:rPr lang="en-US" sz="1600" b="1" dirty="0"/>
              <a:t>MEM-VAB was superior to BAT when both strategies were employed as the first </a:t>
            </a:r>
            <a:r>
              <a:rPr lang="it-IT" sz="1600" b="1" dirty="0" err="1"/>
              <a:t>line</a:t>
            </a:r>
            <a:r>
              <a:rPr lang="it-IT" sz="1600" b="1" dirty="0"/>
              <a:t> </a:t>
            </a:r>
            <a:r>
              <a:rPr lang="it-IT" sz="1600" b="1" dirty="0" err="1"/>
              <a:t>of</a:t>
            </a:r>
            <a:r>
              <a:rPr lang="it-IT" sz="1600" b="1" dirty="0"/>
              <a:t> treatment</a:t>
            </a:r>
            <a:r>
              <a:rPr lang="it-IT" sz="1600" dirty="0"/>
              <a:t>.</a:t>
            </a:r>
          </a:p>
          <a:p>
            <a:pPr algn="just"/>
            <a:r>
              <a:rPr lang="en-US" sz="1600" dirty="0"/>
              <a:t>Published real-world experiences showed good results and supported the findings </a:t>
            </a:r>
            <a:r>
              <a:rPr lang="it-IT" sz="1600" dirty="0" err="1"/>
              <a:t>from</a:t>
            </a:r>
            <a:r>
              <a:rPr lang="it-IT" sz="1600" dirty="0"/>
              <a:t> </a:t>
            </a:r>
            <a:r>
              <a:rPr lang="it-IT" sz="1600" dirty="0" err="1"/>
              <a:t>RCTs</a:t>
            </a:r>
            <a:r>
              <a:rPr lang="it-IT" sz="1600" dirty="0"/>
              <a:t>.</a:t>
            </a:r>
          </a:p>
          <a:p>
            <a:pPr algn="just"/>
            <a:r>
              <a:rPr lang="en-US" sz="1600" dirty="0"/>
              <a:t>Shields et al. [38] presented a single-centre, real-world, prospective, observational study of 20 patients (70% of them in ICU) with CRE infections who were treated with MEMVAB, finding thirty-day clinical success and survival rates of 65% and 90%, respectively.</a:t>
            </a:r>
          </a:p>
          <a:p>
            <a:pPr algn="just"/>
            <a:r>
              <a:rPr lang="en-US" sz="1600" dirty="0"/>
              <a:t>Moreover, </a:t>
            </a:r>
            <a:r>
              <a:rPr lang="en-US" sz="1600" b="1" dirty="0"/>
              <a:t>they also provided meaningful data regarding the efficacy of MEM-VAB against CRE  pneumonia</a:t>
            </a:r>
            <a:r>
              <a:rPr lang="en-US" sz="1600" dirty="0"/>
              <a:t>, an underrepresented infection type in TANGO II.</a:t>
            </a:r>
          </a:p>
          <a:p>
            <a:pPr algn="just"/>
            <a:r>
              <a:rPr lang="en-US" sz="1600" dirty="0" err="1"/>
              <a:t>Alosaimy</a:t>
            </a:r>
            <a:r>
              <a:rPr lang="en-US" sz="1600" dirty="0"/>
              <a:t> and colleagues [59] conducted a multicentre retrospective cohort study which encompassed 126 patients with suspected or confirmed infections caused by MDR Gram-negative bacteria. CRE accounted for 78.6% of infections, with a smaller number</a:t>
            </a:r>
          </a:p>
          <a:p>
            <a:pPr algn="just"/>
            <a:r>
              <a:rPr lang="en-US" sz="1600" dirty="0"/>
              <a:t>attributed to other pathogens, including two cases of A. </a:t>
            </a:r>
            <a:r>
              <a:rPr lang="en-US" sz="1600" dirty="0" err="1"/>
              <a:t>baumannii</a:t>
            </a:r>
            <a:r>
              <a:rPr lang="en-US" sz="1600" dirty="0"/>
              <a:t> and eight cases of P. </a:t>
            </a:r>
            <a:r>
              <a:rPr lang="en-US" sz="1600" dirty="0" err="1"/>
              <a:t>aeruginosa</a:t>
            </a:r>
            <a:r>
              <a:rPr lang="en-US" sz="1600" dirty="0"/>
              <a:t>. The primary sources of infection varied, with a notable proportion originating from the respiratory tract (38.1%) and the intra-abdominal region (19%). Thirty-day mortality and recurrence occurred in 18.3% and 11.9%, respectively, comparable to results from the TANGO II trial</a:t>
            </a:r>
          </a:p>
          <a:p>
            <a:pPr algn="just"/>
            <a:endParaRPr lang="it-IT" sz="1600" dirty="0"/>
          </a:p>
          <a:p>
            <a:pPr algn="just"/>
            <a:r>
              <a:rPr lang="it-IT" sz="1600" dirty="0"/>
              <a:t>In </a:t>
            </a:r>
            <a:r>
              <a:rPr lang="it-IT" sz="1600" dirty="0" err="1"/>
              <a:t>one</a:t>
            </a:r>
            <a:r>
              <a:rPr lang="it-IT" sz="1600" dirty="0"/>
              <a:t> </a:t>
            </a:r>
            <a:r>
              <a:rPr lang="it-IT" sz="1600" dirty="0" err="1"/>
              <a:t>study</a:t>
            </a:r>
            <a:r>
              <a:rPr lang="it-IT" sz="1600" dirty="0"/>
              <a:t> </a:t>
            </a:r>
            <a:r>
              <a:rPr lang="it-IT" sz="1600" dirty="0" err="1"/>
              <a:t>conducted</a:t>
            </a:r>
            <a:r>
              <a:rPr lang="it-IT" sz="1600" dirty="0"/>
              <a:t> in Italy, c</a:t>
            </a:r>
            <a:r>
              <a:rPr lang="en-US" sz="1600" dirty="0" err="1"/>
              <a:t>linical</a:t>
            </a:r>
            <a:r>
              <a:rPr lang="en-US" sz="1600" dirty="0"/>
              <a:t> cure was achieved in 28 of the 37 cases, but 3 of these  </a:t>
            </a:r>
            <a:r>
              <a:rPr lang="en-US" sz="1600" dirty="0" err="1"/>
              <a:t>atients</a:t>
            </a:r>
            <a:r>
              <a:rPr lang="en-US" sz="1600" dirty="0"/>
              <a:t> (all BSIs) experienced a recurrence after discontinuing MEM-VAB. However, isolates remained  </a:t>
            </a:r>
            <a:r>
              <a:rPr lang="en-US" sz="1600" dirty="0" err="1"/>
              <a:t>usceptible</a:t>
            </a:r>
            <a:r>
              <a:rPr lang="en-US" sz="1600" dirty="0"/>
              <a:t> to MEM-VAB, and microbiological and/or clinical cures were eventually achieved through retreatment with MEM-VAB in combination with </a:t>
            </a:r>
            <a:r>
              <a:rPr lang="en-US" sz="1600" dirty="0" err="1"/>
              <a:t>colistin</a:t>
            </a:r>
            <a:r>
              <a:rPr lang="en-US" sz="1600" dirty="0"/>
              <a:t> (in two cases) or </a:t>
            </a:r>
            <a:r>
              <a:rPr lang="en-US" sz="1600" dirty="0" err="1"/>
              <a:t>fosfomycin</a:t>
            </a:r>
            <a:r>
              <a:rPr lang="en-US" sz="1600" dirty="0"/>
              <a:t> (in one case</a:t>
            </a:r>
            <a:endParaRPr lang="it-IT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055440" y="1268760"/>
            <a:ext cx="3429024" cy="2784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/>
              <a:t>Summary</a:t>
            </a:r>
            <a:r>
              <a:rPr lang="it-IT" dirty="0"/>
              <a:t> : </a:t>
            </a:r>
          </a:p>
          <a:p>
            <a:endParaRPr lang="it-IT" dirty="0"/>
          </a:p>
          <a:p>
            <a:pPr>
              <a:lnSpc>
                <a:spcPct val="200000"/>
              </a:lnSpc>
            </a:pPr>
            <a:r>
              <a:rPr lang="it-IT" b="1" dirty="0">
                <a:solidFill>
                  <a:srgbClr val="7030A0"/>
                </a:solidFill>
              </a:rPr>
              <a:t>1) Definizione di CRE</a:t>
            </a:r>
          </a:p>
          <a:p>
            <a:pPr>
              <a:lnSpc>
                <a:spcPct val="200000"/>
              </a:lnSpc>
            </a:pPr>
            <a:r>
              <a:rPr lang="it-IT" dirty="0"/>
              <a:t>2) Epidemiologia</a:t>
            </a:r>
          </a:p>
          <a:p>
            <a:pPr>
              <a:lnSpc>
                <a:spcPct val="200000"/>
              </a:lnSpc>
            </a:pPr>
            <a:r>
              <a:rPr lang="it-IT" dirty="0"/>
              <a:t>3) Strategie di prevenzione </a:t>
            </a:r>
          </a:p>
          <a:p>
            <a:pPr>
              <a:lnSpc>
                <a:spcPct val="200000"/>
              </a:lnSpc>
            </a:pPr>
            <a:r>
              <a:rPr lang="it-IT" dirty="0"/>
              <a:t>4) Trattamento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809720" y="778662"/>
            <a:ext cx="5643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Terapie</a:t>
            </a:r>
            <a:endParaRPr lang="it-IT" sz="2000" dirty="0"/>
          </a:p>
        </p:txBody>
      </p:sp>
      <p:pic>
        <p:nvPicPr>
          <p:cNvPr id="35842" name="Picture 2" descr="Infezioni Obiettivo Zero - Le nuove molecole antibiotiche per il  trattamento delle infezioni da batteri gram-negativ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1159" y="1207290"/>
            <a:ext cx="7907687" cy="3071834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1881158" y="4493438"/>
            <a:ext cx="8572560" cy="181588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sz="1600" b="1" dirty="0" err="1"/>
              <a:t>Imipenem</a:t>
            </a:r>
            <a:r>
              <a:rPr lang="it-IT" sz="1600" b="1" dirty="0"/>
              <a:t>/</a:t>
            </a:r>
            <a:r>
              <a:rPr lang="it-IT" sz="1600" b="1" dirty="0" err="1"/>
              <a:t>Relebactam</a:t>
            </a:r>
            <a:endParaRPr lang="it-IT" sz="1600" dirty="0"/>
          </a:p>
          <a:p>
            <a:pPr algn="just"/>
            <a:r>
              <a:rPr lang="it-IT" sz="1600" dirty="0"/>
              <a:t>L'associazione </a:t>
            </a:r>
            <a:r>
              <a:rPr lang="it-IT" sz="1600" dirty="0" err="1"/>
              <a:t>Imipenem-cilastatina</a:t>
            </a:r>
            <a:r>
              <a:rPr lang="it-IT" sz="1600" dirty="0"/>
              <a:t> con </a:t>
            </a:r>
            <a:r>
              <a:rPr lang="it-IT" sz="1600" dirty="0" err="1"/>
              <a:t>Relebactam</a:t>
            </a:r>
            <a:r>
              <a:rPr lang="it-IT" sz="1600" dirty="0"/>
              <a:t> (un inibitore delle </a:t>
            </a:r>
            <a:r>
              <a:rPr lang="it-IT" sz="1600" dirty="0" err="1"/>
              <a:t>β-lattamasi</a:t>
            </a:r>
            <a:r>
              <a:rPr lang="it-IT" sz="1600" dirty="0"/>
              <a:t> non </a:t>
            </a:r>
            <a:r>
              <a:rPr lang="it-IT" sz="1600" dirty="0" err="1"/>
              <a:t>β-lattamico</a:t>
            </a:r>
            <a:r>
              <a:rPr lang="it-IT" sz="1600" dirty="0"/>
              <a:t>) è stata sviluppata principalmente per ripristinare l'attività contro </a:t>
            </a:r>
            <a:r>
              <a:rPr lang="it-IT" sz="1600" dirty="0" err="1"/>
              <a:t>β-lattamasi</a:t>
            </a:r>
            <a:r>
              <a:rPr lang="it-IT" sz="1600" dirty="0"/>
              <a:t> di classe A (KPC) e di classe C, ma non è dimostrata alcuna attività contro gli isolati che producono </a:t>
            </a:r>
            <a:r>
              <a:rPr lang="it-IT" sz="1600" dirty="0" err="1"/>
              <a:t>metallo-β-lattamasi</a:t>
            </a:r>
            <a:r>
              <a:rPr lang="it-IT" sz="1600" dirty="0"/>
              <a:t> (compresi IMP, VIM e NDM) e OXA-48. </a:t>
            </a:r>
            <a:r>
              <a:rPr lang="it-IT" sz="1600" dirty="0" err="1"/>
              <a:t>Imipenem</a:t>
            </a:r>
            <a:r>
              <a:rPr lang="it-IT" sz="1600" dirty="0"/>
              <a:t>/</a:t>
            </a:r>
            <a:r>
              <a:rPr lang="it-IT" sz="1600" dirty="0" err="1"/>
              <a:t>Relebactam</a:t>
            </a:r>
            <a:r>
              <a:rPr lang="it-IT" sz="1600" dirty="0"/>
              <a:t> è indicato per il trattamento delle polmoniti acquisite in ospedale (HAP) e per quelle associate a ventilazione meccanica (VAP), al trattamento delle batteriemie che si manifestano in associazione a HAP o VAP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695400" y="836712"/>
            <a:ext cx="5643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Terapie</a:t>
            </a:r>
            <a:endParaRPr lang="it-IT" sz="2000" dirty="0"/>
          </a:p>
        </p:txBody>
      </p:sp>
      <p:pic>
        <p:nvPicPr>
          <p:cNvPr id="35842" name="Picture 2" descr="Infezioni Obiettivo Zero - Le nuove molecole antibiotiche per il  trattamento delle infezioni da batteri gram-negativ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1159" y="900674"/>
            <a:ext cx="7907687" cy="3071834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1881158" y="4186823"/>
            <a:ext cx="8572560" cy="255454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sz="1600" b="1" dirty="0" err="1"/>
              <a:t>Aztreonam</a:t>
            </a:r>
            <a:r>
              <a:rPr lang="it-IT" sz="1600" b="1" dirty="0"/>
              <a:t>/</a:t>
            </a:r>
            <a:r>
              <a:rPr lang="it-IT" sz="1600" b="1" dirty="0" err="1"/>
              <a:t>avibactam</a:t>
            </a:r>
            <a:endParaRPr lang="it-IT" sz="1600" dirty="0"/>
          </a:p>
          <a:p>
            <a:pPr algn="just"/>
            <a:r>
              <a:rPr lang="it-IT" sz="1600" dirty="0"/>
              <a:t>La combinazione </a:t>
            </a:r>
            <a:r>
              <a:rPr lang="it-IT" sz="1600" dirty="0" err="1"/>
              <a:t>Aztreonam</a:t>
            </a:r>
            <a:r>
              <a:rPr lang="it-IT" sz="1600" dirty="0"/>
              <a:t>/</a:t>
            </a:r>
            <a:r>
              <a:rPr lang="it-IT" sz="1600" dirty="0" err="1"/>
              <a:t>Avibactam</a:t>
            </a:r>
            <a:r>
              <a:rPr lang="it-IT" sz="1600" dirty="0"/>
              <a:t> ha dimostrato di avere attività in vitro contro i batteri produttori di </a:t>
            </a:r>
            <a:r>
              <a:rPr lang="it-IT" sz="1600" dirty="0" err="1"/>
              <a:t>metallo-β-lattamasi</a:t>
            </a:r>
            <a:r>
              <a:rPr lang="it-IT" sz="1600" dirty="0"/>
              <a:t>, come ad esempio NDM/VIM/IMP. Il </a:t>
            </a:r>
            <a:r>
              <a:rPr lang="it-IT" sz="1600" dirty="0" err="1"/>
              <a:t>monobattame</a:t>
            </a:r>
            <a:r>
              <a:rPr lang="it-IT" sz="1600" dirty="0"/>
              <a:t> </a:t>
            </a:r>
            <a:r>
              <a:rPr lang="it-IT" sz="1600" b="1" dirty="0" err="1"/>
              <a:t>Aztreonam</a:t>
            </a:r>
            <a:r>
              <a:rPr lang="it-IT" sz="1600" b="1" dirty="0"/>
              <a:t> è l'unico </a:t>
            </a:r>
            <a:r>
              <a:rPr lang="it-IT" sz="1600" b="1" dirty="0" err="1"/>
              <a:t>β-lattamico</a:t>
            </a:r>
            <a:r>
              <a:rPr lang="it-IT" sz="1600" b="1" dirty="0"/>
              <a:t> insensibile all'idrolisi delle </a:t>
            </a:r>
            <a:r>
              <a:rPr lang="it-IT" sz="1600" b="1" dirty="0" err="1"/>
              <a:t>metallo-β-lattamasi</a:t>
            </a:r>
            <a:r>
              <a:rPr lang="it-IT" sz="1600" dirty="0"/>
              <a:t>. Purtroppo i ceppi </a:t>
            </a:r>
            <a:r>
              <a:rPr lang="it-IT" sz="1600" b="1" dirty="0"/>
              <a:t>produttori di </a:t>
            </a:r>
            <a:r>
              <a:rPr lang="it-IT" sz="1600" b="1" dirty="0" err="1"/>
              <a:t>metallo-β-lattamasi</a:t>
            </a:r>
            <a:r>
              <a:rPr lang="it-IT" sz="1600" b="1" dirty="0"/>
              <a:t> sono spesso coproduttori di </a:t>
            </a:r>
            <a:r>
              <a:rPr lang="it-IT" sz="1600" b="1" dirty="0" err="1"/>
              <a:t>β-lattamasi</a:t>
            </a:r>
            <a:r>
              <a:rPr lang="it-IT" sz="1600" b="1" dirty="0"/>
              <a:t>, quali </a:t>
            </a:r>
            <a:r>
              <a:rPr lang="it-IT" sz="1600" b="1" dirty="0" err="1"/>
              <a:t>AmpC</a:t>
            </a:r>
            <a:r>
              <a:rPr lang="it-IT" sz="1600" b="1" dirty="0"/>
              <a:t>, CTX-M e CMY, capaci di degradare l'</a:t>
            </a:r>
            <a:r>
              <a:rPr lang="it-IT" sz="1600" b="1" dirty="0" err="1"/>
              <a:t>Aztreonam</a:t>
            </a:r>
            <a:r>
              <a:rPr lang="it-IT" sz="1600" dirty="0"/>
              <a:t>. </a:t>
            </a:r>
            <a:r>
              <a:rPr lang="it-IT" sz="1600" dirty="0" err="1"/>
              <a:t>Avibactam</a:t>
            </a:r>
            <a:r>
              <a:rPr lang="it-IT" sz="1600" dirty="0"/>
              <a:t> è in grado di inibire </a:t>
            </a:r>
            <a:r>
              <a:rPr lang="it-IT" sz="1600" dirty="0" err="1"/>
              <a:t>β-lattamasi</a:t>
            </a:r>
            <a:r>
              <a:rPr lang="it-IT" sz="1600" dirty="0"/>
              <a:t> come </a:t>
            </a:r>
            <a:r>
              <a:rPr lang="it-IT" sz="1600" dirty="0" err="1"/>
              <a:t>AmpC</a:t>
            </a:r>
            <a:r>
              <a:rPr lang="it-IT" sz="1600" dirty="0"/>
              <a:t>, CTX-M e CMY che degradano l’</a:t>
            </a:r>
            <a:r>
              <a:rPr lang="it-IT" sz="1600" dirty="0" err="1"/>
              <a:t>Aztreonam</a:t>
            </a:r>
            <a:r>
              <a:rPr lang="it-IT" sz="1600" dirty="0"/>
              <a:t>, rendendo questa combinazione uno strumento efficace nella terapia delle infezioni sostenute da ceppi produttori di </a:t>
            </a:r>
            <a:r>
              <a:rPr lang="it-IT" sz="1600" dirty="0" err="1"/>
              <a:t>carbapenemasi</a:t>
            </a:r>
            <a:r>
              <a:rPr lang="it-IT" sz="1600" dirty="0"/>
              <a:t> di classe B. L’associazione tra queste due molecole (</a:t>
            </a:r>
            <a:r>
              <a:rPr lang="it-IT" sz="1600" dirty="0" err="1"/>
              <a:t>aztreonam</a:t>
            </a:r>
            <a:r>
              <a:rPr lang="it-IT" sz="1600" dirty="0"/>
              <a:t>/</a:t>
            </a:r>
            <a:r>
              <a:rPr lang="it-IT" sz="1600" dirty="0" err="1"/>
              <a:t>avibactam</a:t>
            </a:r>
            <a:r>
              <a:rPr lang="it-IT" sz="1600" dirty="0"/>
              <a:t>) può offrire un’eccellente opportunità terapeutica contro ceppi produttori di </a:t>
            </a:r>
            <a:r>
              <a:rPr lang="it-IT" sz="1600" dirty="0" err="1"/>
              <a:t>metallo-β-lattamasi</a:t>
            </a:r>
            <a:r>
              <a:rPr lang="it-IT" sz="1600" dirty="0"/>
              <a:t> coprendo, così, in modo del tutto efficace tale vuoto terapeutico.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695400" y="940506"/>
            <a:ext cx="5643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Terapie</a:t>
            </a:r>
            <a:endParaRPr lang="it-IT" sz="2000" dirty="0"/>
          </a:p>
        </p:txBody>
      </p:sp>
      <p:pic>
        <p:nvPicPr>
          <p:cNvPr id="35842" name="Picture 2" descr="Infezioni Obiettivo Zero - Le nuove molecole antibiotiche per il  trattamento delle infezioni da batteri gram-negativ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3592" y="980728"/>
            <a:ext cx="6015041" cy="2336613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1809720" y="3357563"/>
            <a:ext cx="8572560" cy="329320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sz="1600" b="1" dirty="0" err="1"/>
              <a:t>Cefiderocol</a:t>
            </a:r>
            <a:endParaRPr lang="it-IT" sz="1600" dirty="0"/>
          </a:p>
          <a:p>
            <a:pPr algn="just"/>
            <a:r>
              <a:rPr lang="it-IT" sz="1600" dirty="0" err="1"/>
              <a:t>Cefiderocol</a:t>
            </a:r>
            <a:r>
              <a:rPr lang="it-IT" sz="1600" dirty="0"/>
              <a:t> è una cefalosporina </a:t>
            </a:r>
            <a:r>
              <a:rPr lang="it-IT" sz="1600" dirty="0" err="1"/>
              <a:t>siderofora</a:t>
            </a:r>
            <a:r>
              <a:rPr lang="it-IT" sz="1600" dirty="0"/>
              <a:t>. Oltre alla diffusione passiva attraverso i canali delle </a:t>
            </a:r>
            <a:r>
              <a:rPr lang="it-IT" sz="1600" dirty="0" err="1"/>
              <a:t>porine</a:t>
            </a:r>
            <a:r>
              <a:rPr lang="it-IT" sz="1600" dirty="0"/>
              <a:t> della membrana esterna, </a:t>
            </a:r>
            <a:r>
              <a:rPr lang="it-IT" sz="1600" dirty="0" err="1"/>
              <a:t>cefiderocol</a:t>
            </a:r>
            <a:r>
              <a:rPr lang="it-IT" sz="1600" dirty="0"/>
              <a:t> è in grado di legarsi al ferro libero extracellulare tramite la sua catena laterale </a:t>
            </a:r>
            <a:r>
              <a:rPr lang="it-IT" sz="1600" dirty="0" err="1"/>
              <a:t>siderofora</a:t>
            </a:r>
            <a:r>
              <a:rPr lang="it-IT" sz="1600" dirty="0"/>
              <a:t>, consentendo il trasporto attivo nello spazio </a:t>
            </a:r>
            <a:r>
              <a:rPr lang="it-IT" sz="1600" dirty="0" err="1"/>
              <a:t>periplasmico</a:t>
            </a:r>
            <a:r>
              <a:rPr lang="it-IT" sz="1600" dirty="0"/>
              <a:t> dei batteri gram-negativi attraverso i sistemi di captazione </a:t>
            </a:r>
            <a:r>
              <a:rPr lang="it-IT" sz="1600" dirty="0" err="1"/>
              <a:t>siderofori</a:t>
            </a:r>
            <a:r>
              <a:rPr lang="it-IT" sz="1600" dirty="0"/>
              <a:t>. </a:t>
            </a:r>
          </a:p>
          <a:p>
            <a:pPr algn="just"/>
            <a:r>
              <a:rPr lang="it-IT" sz="1600" dirty="0" err="1"/>
              <a:t>Cefiderocol</a:t>
            </a:r>
            <a:r>
              <a:rPr lang="it-IT" sz="1600" dirty="0"/>
              <a:t> si lega successivamente alle proteine leganti la penicillina (PBP), inibendo la sintesi dei </a:t>
            </a:r>
            <a:r>
              <a:rPr lang="it-IT" sz="1600" dirty="0" err="1"/>
              <a:t>peptidoglicani</a:t>
            </a:r>
            <a:r>
              <a:rPr lang="it-IT" sz="1600" dirty="0"/>
              <a:t> della parete cellulare batterica, con conseguente lisi e morte della cellula. Il </a:t>
            </a:r>
            <a:r>
              <a:rPr lang="it-IT" sz="1600" dirty="0" err="1"/>
              <a:t>Cefiderocol</a:t>
            </a:r>
            <a:r>
              <a:rPr lang="it-IT" sz="1600" dirty="0"/>
              <a:t> ha dimostrato un’attività antimicrobica potente contro un'ampia varietà di specie batteriche resistenti ai </a:t>
            </a:r>
            <a:r>
              <a:rPr lang="it-IT" sz="1600" dirty="0" err="1"/>
              <a:t>carbapenemi</a:t>
            </a:r>
            <a:r>
              <a:rPr lang="it-IT" sz="1600" dirty="0"/>
              <a:t> e produttrici di </a:t>
            </a:r>
            <a:r>
              <a:rPr lang="it-IT" sz="1600" dirty="0" err="1"/>
              <a:t>carbapenemasi</a:t>
            </a:r>
            <a:r>
              <a:rPr lang="it-IT" sz="1600" dirty="0"/>
              <a:t>. La struttura chimica del </a:t>
            </a:r>
            <a:r>
              <a:rPr lang="it-IT" sz="1600" dirty="0" err="1"/>
              <a:t>Cefiderocol</a:t>
            </a:r>
            <a:r>
              <a:rPr lang="it-IT" sz="1600" dirty="0"/>
              <a:t> conferisce alla molecola stabilità all'idrolisi da parte di quasi tutte le </a:t>
            </a:r>
            <a:r>
              <a:rPr lang="it-IT" sz="1600" dirty="0" err="1"/>
              <a:t>β-lattamasi</a:t>
            </a:r>
            <a:r>
              <a:rPr lang="it-IT" sz="1600" dirty="0"/>
              <a:t>, comprese le </a:t>
            </a:r>
            <a:r>
              <a:rPr lang="it-IT" sz="1600" dirty="0" err="1"/>
              <a:t>serine-</a:t>
            </a:r>
            <a:r>
              <a:rPr lang="it-IT" sz="1600" dirty="0"/>
              <a:t> e </a:t>
            </a:r>
            <a:r>
              <a:rPr lang="it-IT" sz="1600" dirty="0" err="1"/>
              <a:t>metallo-β-lattamasi</a:t>
            </a:r>
            <a:r>
              <a:rPr lang="it-IT" sz="1600" dirty="0"/>
              <a:t>. </a:t>
            </a:r>
            <a:r>
              <a:rPr lang="it-IT" sz="1600" b="1" dirty="0" err="1"/>
              <a:t>Cefiderocol</a:t>
            </a:r>
            <a:r>
              <a:rPr lang="it-IT" sz="1600" b="1" dirty="0"/>
              <a:t> è da considerarsi una preziosa risorsa per il trattamento di pazienti con infezioni dovute a patogeni aerobi Gram-negativi produttori di </a:t>
            </a:r>
            <a:r>
              <a:rPr lang="it-IT" sz="1600" b="1" dirty="0" err="1"/>
              <a:t>carbapenemasi</a:t>
            </a:r>
            <a:r>
              <a:rPr lang="it-IT" sz="1600" b="1" dirty="0"/>
              <a:t> con opzioni terapeutiche limitate.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551384" y="975514"/>
            <a:ext cx="5643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Terapie</a:t>
            </a:r>
            <a:endParaRPr lang="it-IT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0315" t="12695" r="18741" b="16015"/>
          <a:stretch>
            <a:fillRect/>
          </a:stretch>
        </p:blipFill>
        <p:spPr bwMode="auto">
          <a:xfrm>
            <a:off x="2166910" y="928670"/>
            <a:ext cx="7929618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/>
          <a:srcRect l="20315" t="12695" r="18741" b="58794"/>
          <a:stretch/>
        </p:blipFill>
        <p:spPr bwMode="auto">
          <a:xfrm>
            <a:off x="2999656" y="756146"/>
            <a:ext cx="6192688" cy="1812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ttangolo 4"/>
          <p:cNvSpPr/>
          <p:nvPr/>
        </p:nvSpPr>
        <p:spPr>
          <a:xfrm>
            <a:off x="639067" y="2564904"/>
            <a:ext cx="10913866" cy="397031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it-IT" dirty="0"/>
              <a:t>CAZ-AVI vs. MEM-VAB</a:t>
            </a:r>
          </a:p>
          <a:p>
            <a:r>
              <a:rPr lang="en-US" dirty="0" err="1"/>
              <a:t>Hackel</a:t>
            </a:r>
            <a:r>
              <a:rPr lang="en-US" dirty="0"/>
              <a:t> et al. [64] compared the in vitro activity of MEM-VAB against a collection of 991 isolates of KPC-positive </a:t>
            </a:r>
            <a:r>
              <a:rPr lang="en-US" dirty="0" err="1"/>
              <a:t>Enterobacterales</a:t>
            </a:r>
            <a:r>
              <a:rPr lang="en-US" dirty="0"/>
              <a:t>. </a:t>
            </a:r>
            <a:r>
              <a:rPr lang="en-US" b="1" dirty="0"/>
              <a:t>In their analysis, MEM-VAB showed more potent in vitro activity compared to MEM alone, CAZ-AVI, </a:t>
            </a:r>
            <a:r>
              <a:rPr lang="en-US" b="1" dirty="0" err="1"/>
              <a:t>tigecycline</a:t>
            </a:r>
            <a:r>
              <a:rPr lang="en-US" b="1" dirty="0"/>
              <a:t>, </a:t>
            </a:r>
            <a:r>
              <a:rPr lang="en-US" b="1" dirty="0" err="1"/>
              <a:t>ceftazidime</a:t>
            </a:r>
            <a:r>
              <a:rPr lang="en-US" b="1" dirty="0"/>
              <a:t> alone, </a:t>
            </a:r>
            <a:r>
              <a:rPr lang="it-IT" b="1" dirty="0" err="1"/>
              <a:t>minocycline</a:t>
            </a:r>
            <a:r>
              <a:rPr lang="it-IT" b="1" dirty="0"/>
              <a:t>, </a:t>
            </a:r>
            <a:r>
              <a:rPr lang="it-IT" b="1" dirty="0" err="1"/>
              <a:t>polymyxin</a:t>
            </a:r>
            <a:r>
              <a:rPr lang="it-IT" b="1" dirty="0"/>
              <a:t> B, and </a:t>
            </a:r>
            <a:r>
              <a:rPr lang="it-IT" b="1" dirty="0" err="1"/>
              <a:t>gentamycin</a:t>
            </a:r>
            <a:r>
              <a:rPr lang="it-IT" b="1" dirty="0"/>
              <a:t>.</a:t>
            </a:r>
          </a:p>
          <a:p>
            <a:endParaRPr lang="en-US" dirty="0"/>
          </a:p>
          <a:p>
            <a:r>
              <a:rPr lang="en-US" dirty="0"/>
              <a:t>Clinical efficacy of novel L-LIC combinations in CPE infections was directly compared in only one retrospective study, by Ackley and colleagues [48]. The study primarily focused on infections resulting from KPC-producing </a:t>
            </a:r>
            <a:r>
              <a:rPr lang="en-US" dirty="0" err="1"/>
              <a:t>Enterobacterales</a:t>
            </a:r>
            <a:r>
              <a:rPr lang="en-US" dirty="0"/>
              <a:t> (comprising 72% of cases) and included critically ill patients comprising approximately half the study population.</a:t>
            </a:r>
          </a:p>
          <a:p>
            <a:r>
              <a:rPr lang="en-US" dirty="0"/>
              <a:t>In the study, both CAZ-AVI (n = 105) and MEM-VAB (n = 26) demonstrated similar outcomes in terms of clinical and microbiological successes, duration of hospitalization, incidence of adverse events, and mortality. </a:t>
            </a:r>
            <a:r>
              <a:rPr lang="en-US" b="1" dirty="0"/>
              <a:t>Notably, a difference emerged in terms of resistance development: CAZ-AVI led to three patients developing resistant strains, whereas no such cases occurred with MEM-VAB</a:t>
            </a:r>
            <a:r>
              <a:rPr lang="en-US" dirty="0"/>
              <a:t>; </a:t>
            </a:r>
            <a:r>
              <a:rPr lang="en-US" u="sng" dirty="0"/>
              <a:t>however, due to the retrospective nature of the study and the sample size, it is not possible to draw clinical conclusions.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24158" t="15039" r="14348" b="28320"/>
          <a:stretch>
            <a:fillRect/>
          </a:stretch>
        </p:blipFill>
        <p:spPr bwMode="auto">
          <a:xfrm>
            <a:off x="2095472" y="1412776"/>
            <a:ext cx="8001056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24158" t="15039" r="14348" b="49805"/>
          <a:stretch>
            <a:fillRect/>
          </a:stretch>
        </p:blipFill>
        <p:spPr bwMode="auto">
          <a:xfrm>
            <a:off x="2238348" y="864219"/>
            <a:ext cx="7015932" cy="2255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 l="29100" t="33203" r="18740" b="16015"/>
          <a:stretch>
            <a:fillRect/>
          </a:stretch>
        </p:blipFill>
        <p:spPr bwMode="auto">
          <a:xfrm>
            <a:off x="2881290" y="2924944"/>
            <a:ext cx="5951014" cy="325739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" name="Freccia a destra 3"/>
          <p:cNvSpPr/>
          <p:nvPr/>
        </p:nvSpPr>
        <p:spPr>
          <a:xfrm>
            <a:off x="2120972" y="4725144"/>
            <a:ext cx="563780" cy="3758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a destra 5"/>
          <p:cNvSpPr/>
          <p:nvPr/>
        </p:nvSpPr>
        <p:spPr>
          <a:xfrm>
            <a:off x="2120972" y="5661248"/>
            <a:ext cx="563780" cy="3758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692696"/>
            <a:ext cx="10972800" cy="1143000"/>
          </a:xfrm>
        </p:spPr>
        <p:txBody>
          <a:bodyPr/>
          <a:lstStyle/>
          <a:p>
            <a:r>
              <a:rPr lang="it-IT" dirty="0">
                <a:solidFill>
                  <a:srgbClr val="6A4A91"/>
                </a:solidFill>
              </a:rPr>
              <a:t>Take home </a:t>
            </a:r>
            <a:r>
              <a:rPr lang="it-IT" dirty="0" err="1">
                <a:solidFill>
                  <a:srgbClr val="6A4A91"/>
                </a:solidFill>
              </a:rPr>
              <a:t>messages</a:t>
            </a:r>
            <a:endParaRPr lang="it-IT" dirty="0">
              <a:solidFill>
                <a:srgbClr val="6A4A9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55440" y="1988840"/>
            <a:ext cx="10081120" cy="4525963"/>
          </a:xfrm>
        </p:spPr>
        <p:txBody>
          <a:bodyPr>
            <a:noAutofit/>
          </a:bodyPr>
          <a:lstStyle/>
          <a:p>
            <a:pPr algn="just"/>
            <a:r>
              <a:rPr lang="it-IT" sz="1800" dirty="0"/>
              <a:t>Le ICA sono frequenti e hanno impatto sulla mortalità e morbilità dei pazienti</a:t>
            </a:r>
          </a:p>
          <a:p>
            <a:pPr algn="just"/>
            <a:endParaRPr lang="it-IT" sz="1800" dirty="0"/>
          </a:p>
          <a:p>
            <a:pPr algn="just"/>
            <a:r>
              <a:rPr lang="it-IT" sz="1800" dirty="0"/>
              <a:t>La mortalità può aumentare nei casi di infezioni sostenute da CRE a causa delle limitate opzioni terapeutiche</a:t>
            </a:r>
          </a:p>
          <a:p>
            <a:pPr algn="just"/>
            <a:endParaRPr lang="it-IT" sz="1800" dirty="0"/>
          </a:p>
          <a:p>
            <a:pPr algn="just"/>
            <a:r>
              <a:rPr lang="it-IT" sz="1800" dirty="0"/>
              <a:t>Le regole delle prevenzione sono semplici ma spesso disattese</a:t>
            </a:r>
          </a:p>
          <a:p>
            <a:pPr algn="just"/>
            <a:endParaRPr lang="it-IT" sz="1800" dirty="0"/>
          </a:p>
          <a:p>
            <a:pPr algn="just"/>
            <a:r>
              <a:rPr lang="it-IT" sz="1800" dirty="0"/>
              <a:t>La prevenzione e la corretta </a:t>
            </a:r>
            <a:r>
              <a:rPr lang="it-IT" sz="1800" dirty="0" err="1"/>
              <a:t>stewarship</a:t>
            </a:r>
            <a:r>
              <a:rPr lang="it-IT" sz="1800" dirty="0"/>
              <a:t> antibiotica sono le uniche armi per limitare l’utilizzo di farmaci verso cui i microrganismi stanno già sviluppando resistenza </a:t>
            </a:r>
          </a:p>
          <a:p>
            <a:pPr algn="just"/>
            <a:endParaRPr lang="it-IT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046285" y="1268760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1" dirty="0" err="1"/>
              <a:t>Definizione</a:t>
            </a:r>
            <a:r>
              <a:rPr lang="en-US" b="1" dirty="0"/>
              <a:t> </a:t>
            </a:r>
            <a:r>
              <a:rPr lang="en-US" b="1" dirty="0" err="1"/>
              <a:t>di</a:t>
            </a:r>
            <a:r>
              <a:rPr lang="en-US" b="1" dirty="0"/>
              <a:t> CRE: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046284" y="1809977"/>
            <a:ext cx="1009027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Enterobatteri resistenti (CRE) almeno a una molecola della classe dei </a:t>
            </a:r>
            <a:r>
              <a:rPr lang="it-IT" dirty="0" err="1"/>
              <a:t>carbapenemi</a:t>
            </a:r>
            <a:r>
              <a:rPr lang="it-IT" dirty="0"/>
              <a:t> (</a:t>
            </a:r>
            <a:r>
              <a:rPr lang="it-IT" dirty="0" err="1"/>
              <a:t>ertapenem</a:t>
            </a:r>
            <a:r>
              <a:rPr lang="it-IT" dirty="0"/>
              <a:t>, </a:t>
            </a:r>
            <a:r>
              <a:rPr lang="it-IT" dirty="0" err="1"/>
              <a:t>meropenem</a:t>
            </a:r>
            <a:r>
              <a:rPr lang="it-IT" dirty="0"/>
              <a:t>, </a:t>
            </a:r>
            <a:r>
              <a:rPr lang="it-IT" dirty="0" err="1"/>
              <a:t>doripenem</a:t>
            </a:r>
            <a:r>
              <a:rPr lang="it-IT" dirty="0"/>
              <a:t>, o </a:t>
            </a:r>
            <a:r>
              <a:rPr lang="it-IT" dirty="0" err="1"/>
              <a:t>imipenem</a:t>
            </a:r>
            <a:r>
              <a:rPr lang="it-IT" dirty="0"/>
              <a:t>). La resistenza deriva spesso da una combinazione di mutazioni (es. nelle </a:t>
            </a:r>
            <a:r>
              <a:rPr lang="it-IT" dirty="0" err="1"/>
              <a:t>porine</a:t>
            </a:r>
            <a:r>
              <a:rPr lang="it-IT" dirty="0"/>
              <a:t>)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In circa 1/3 dei casi, il meccanismo di resistenza è genetico: vi sono dei geni che producono enzimi detti </a:t>
            </a:r>
            <a:r>
              <a:rPr lang="it-IT" dirty="0" err="1"/>
              <a:t>carbapenemasi</a:t>
            </a:r>
            <a:r>
              <a:rPr lang="it-IT" dirty="0"/>
              <a:t> che inattivano gli </a:t>
            </a:r>
            <a:r>
              <a:rPr lang="it-IT" dirty="0" err="1"/>
              <a:t>antibotici</a:t>
            </a:r>
            <a:r>
              <a:rPr lang="it-IT" dirty="0"/>
              <a:t> </a:t>
            </a:r>
            <a:r>
              <a:rPr lang="en-US" dirty="0"/>
              <a:t>β-</a:t>
            </a:r>
            <a:r>
              <a:rPr lang="en-US" dirty="0" err="1"/>
              <a:t>lattamici</a:t>
            </a:r>
            <a:r>
              <a:rPr lang="en-US" dirty="0"/>
              <a:t>. I </a:t>
            </a:r>
            <a:r>
              <a:rPr lang="en-US" dirty="0" err="1"/>
              <a:t>geni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resistenza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trovano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elementi</a:t>
            </a:r>
            <a:r>
              <a:rPr lang="en-US" dirty="0"/>
              <a:t> </a:t>
            </a:r>
            <a:r>
              <a:rPr lang="en-US" dirty="0" err="1"/>
              <a:t>genetici</a:t>
            </a:r>
            <a:r>
              <a:rPr lang="en-US" dirty="0"/>
              <a:t> </a:t>
            </a:r>
            <a:r>
              <a:rPr lang="en-US" dirty="0" err="1"/>
              <a:t>mobili</a:t>
            </a:r>
            <a:r>
              <a:rPr lang="en-US" dirty="0"/>
              <a:t> per cui la </a:t>
            </a:r>
            <a:r>
              <a:rPr lang="en-US" dirty="0" err="1"/>
              <a:t>trasmissione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resistenza</a:t>
            </a:r>
            <a:r>
              <a:rPr lang="en-US" dirty="0"/>
              <a:t> è molto </a:t>
            </a:r>
            <a:r>
              <a:rPr lang="en-US" dirty="0" err="1"/>
              <a:t>efficiente</a:t>
            </a:r>
            <a:r>
              <a:rPr lang="en-US" dirty="0"/>
              <a:t>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Il gene </a:t>
            </a:r>
            <a:r>
              <a:rPr lang="en-US" dirty="0" err="1"/>
              <a:t>delle</a:t>
            </a:r>
            <a:r>
              <a:rPr lang="en-US" dirty="0"/>
              <a:t> </a:t>
            </a:r>
            <a:r>
              <a:rPr lang="en-US" dirty="0" err="1"/>
              <a:t>carbapenemasi</a:t>
            </a:r>
            <a:r>
              <a:rPr lang="en-US" dirty="0"/>
              <a:t> (KPC) è </a:t>
            </a:r>
            <a:r>
              <a:rPr lang="en-US" dirty="0" err="1"/>
              <a:t>stato</a:t>
            </a:r>
            <a:r>
              <a:rPr lang="en-US" dirty="0"/>
              <a:t> </a:t>
            </a:r>
            <a:r>
              <a:rPr lang="en-US" dirty="0" err="1"/>
              <a:t>isolato</a:t>
            </a:r>
            <a:r>
              <a:rPr lang="en-US" dirty="0"/>
              <a:t> </a:t>
            </a:r>
            <a:r>
              <a:rPr lang="en-US" dirty="0" err="1"/>
              <a:t>nel</a:t>
            </a:r>
            <a:r>
              <a:rPr lang="en-US" dirty="0"/>
              <a:t> 2001 in </a:t>
            </a:r>
            <a:r>
              <a:rPr lang="en-US" i="1" dirty="0" err="1"/>
              <a:t>Klebsiella</a:t>
            </a:r>
            <a:r>
              <a:rPr lang="en-US" i="1" dirty="0"/>
              <a:t> </a:t>
            </a:r>
            <a:r>
              <a:rPr lang="en-US" i="1" dirty="0" err="1"/>
              <a:t>pneumoniae</a:t>
            </a:r>
            <a:r>
              <a:rPr lang="en-US" i="1" dirty="0"/>
              <a:t>.</a:t>
            </a:r>
            <a:endParaRPr lang="en-US" dirty="0"/>
          </a:p>
          <a:p>
            <a:pPr algn="just"/>
            <a:r>
              <a:rPr lang="en-US" dirty="0" err="1"/>
              <a:t>Gli</a:t>
            </a:r>
            <a:r>
              <a:rPr lang="en-US" dirty="0"/>
              <a:t> </a:t>
            </a:r>
            <a:r>
              <a:rPr lang="en-US" dirty="0" err="1"/>
              <a:t>Enterobatteri</a:t>
            </a:r>
            <a:r>
              <a:rPr lang="en-US" dirty="0"/>
              <a:t> </a:t>
            </a:r>
            <a:r>
              <a:rPr lang="en-US" dirty="0" err="1"/>
              <a:t>produttori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carbapenemasi</a:t>
            </a:r>
            <a:r>
              <a:rPr lang="en-US" dirty="0"/>
              <a:t> (CP-CRE) </a:t>
            </a:r>
            <a:r>
              <a:rPr lang="en-US" dirty="0" err="1"/>
              <a:t>possono</a:t>
            </a:r>
            <a:r>
              <a:rPr lang="en-US" dirty="0"/>
              <a:t> </a:t>
            </a:r>
            <a:r>
              <a:rPr lang="en-US" dirty="0" err="1"/>
              <a:t>produrre</a:t>
            </a:r>
            <a:r>
              <a:rPr lang="en-US" dirty="0"/>
              <a:t>: </a:t>
            </a:r>
          </a:p>
          <a:p>
            <a:pPr algn="just"/>
            <a:r>
              <a:rPr lang="en-US" dirty="0"/>
              <a:t>- KPC</a:t>
            </a:r>
          </a:p>
          <a:p>
            <a:pPr algn="just">
              <a:buFontTx/>
              <a:buChar char="-"/>
            </a:pPr>
            <a:r>
              <a:rPr lang="en-US" dirty="0"/>
              <a:t> New Delhi </a:t>
            </a:r>
            <a:r>
              <a:rPr lang="en-US" dirty="0" err="1"/>
              <a:t>Metallo</a:t>
            </a:r>
            <a:r>
              <a:rPr lang="en-US" dirty="0"/>
              <a:t>-beta-</a:t>
            </a:r>
            <a:r>
              <a:rPr lang="en-US" dirty="0" err="1"/>
              <a:t>lactamase</a:t>
            </a:r>
            <a:r>
              <a:rPr lang="en-US" dirty="0"/>
              <a:t> (NDM)</a:t>
            </a:r>
          </a:p>
          <a:p>
            <a:pPr algn="just">
              <a:buFontTx/>
              <a:buChar char="-"/>
            </a:pPr>
            <a:r>
              <a:rPr lang="en-US" dirty="0"/>
              <a:t> Verona </a:t>
            </a:r>
            <a:r>
              <a:rPr lang="en-US" dirty="0" err="1"/>
              <a:t>Integron</a:t>
            </a:r>
            <a:r>
              <a:rPr lang="en-US" dirty="0"/>
              <a:t>-Encoded </a:t>
            </a:r>
            <a:r>
              <a:rPr lang="en-US" dirty="0" err="1"/>
              <a:t>Metallo</a:t>
            </a:r>
            <a:r>
              <a:rPr lang="en-US" dirty="0"/>
              <a:t>-beta-</a:t>
            </a:r>
            <a:r>
              <a:rPr lang="en-US" dirty="0" err="1"/>
              <a:t>lactamase</a:t>
            </a:r>
            <a:r>
              <a:rPr lang="en-US" dirty="0"/>
              <a:t> (VIM)</a:t>
            </a:r>
          </a:p>
          <a:p>
            <a:pPr algn="just">
              <a:buFontTx/>
              <a:buChar char="-"/>
            </a:pPr>
            <a:r>
              <a:rPr lang="en-US" dirty="0"/>
              <a:t> </a:t>
            </a:r>
            <a:r>
              <a:rPr lang="en-US" dirty="0" err="1"/>
              <a:t>Imipenemase</a:t>
            </a:r>
            <a:r>
              <a:rPr lang="en-US" dirty="0"/>
              <a:t> (IMP)</a:t>
            </a:r>
          </a:p>
          <a:p>
            <a:pPr algn="just">
              <a:buFontTx/>
              <a:buChar char="-"/>
            </a:pPr>
            <a:r>
              <a:rPr lang="en-US" dirty="0"/>
              <a:t> Oxacillinase-48 (OXA-48)</a:t>
            </a:r>
          </a:p>
          <a:p>
            <a:pPr algn="just"/>
            <a:endParaRPr lang="it-IT" dirty="0"/>
          </a:p>
          <a:p>
            <a:pPr algn="just"/>
            <a:endParaRPr lang="it-IT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55440" y="1268760"/>
            <a:ext cx="10081120" cy="50405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b="1" dirty="0"/>
              <a:t>Come </a:t>
            </a:r>
            <a:r>
              <a:rPr lang="en-US" sz="1800" b="1" dirty="0" err="1"/>
              <a:t>si</a:t>
            </a:r>
            <a:r>
              <a:rPr lang="en-US" sz="1800" b="1" dirty="0"/>
              <a:t> </a:t>
            </a:r>
            <a:r>
              <a:rPr lang="en-US" sz="1800" b="1" dirty="0" err="1"/>
              <a:t>trasmettono</a:t>
            </a:r>
            <a:r>
              <a:rPr lang="en-US" sz="1800" b="1" dirty="0"/>
              <a:t> le </a:t>
            </a:r>
            <a:r>
              <a:rPr lang="en-US" sz="1800" b="1" dirty="0" err="1"/>
              <a:t>infezioni</a:t>
            </a:r>
            <a:r>
              <a:rPr lang="en-US" sz="1800" b="1" dirty="0"/>
              <a:t> </a:t>
            </a:r>
            <a:r>
              <a:rPr lang="en-US" sz="1800" b="1" dirty="0" err="1"/>
              <a:t>da</a:t>
            </a:r>
            <a:r>
              <a:rPr lang="en-US" sz="1800" b="1" dirty="0"/>
              <a:t> CRE?</a:t>
            </a:r>
          </a:p>
          <a:p>
            <a:pPr>
              <a:buNone/>
            </a:pPr>
            <a:endParaRPr lang="en-US" sz="1800" dirty="0"/>
          </a:p>
          <a:p>
            <a:pPr algn="just">
              <a:buFont typeface="Wingdings"/>
              <a:buChar char="à"/>
            </a:pPr>
            <a:r>
              <a:rPr lang="en-US" sz="1800" dirty="0" err="1">
                <a:sym typeface="Wingdings" pitchFamily="2" charset="2"/>
              </a:rPr>
              <a:t>All’interno</a:t>
            </a:r>
            <a:r>
              <a:rPr lang="en-US" sz="1800" dirty="0">
                <a:sym typeface="Wingdings" pitchFamily="2" charset="2"/>
              </a:rPr>
              <a:t> </a:t>
            </a:r>
            <a:r>
              <a:rPr lang="en-US" sz="1800" dirty="0" err="1">
                <a:sym typeface="Wingdings" pitchFamily="2" charset="2"/>
              </a:rPr>
              <a:t>delle</a:t>
            </a:r>
            <a:r>
              <a:rPr lang="en-US" sz="1800" dirty="0">
                <a:sym typeface="Wingdings" pitchFamily="2" charset="2"/>
              </a:rPr>
              <a:t> </a:t>
            </a:r>
            <a:r>
              <a:rPr lang="en-US" sz="1800" dirty="0" err="1">
                <a:sym typeface="Wingdings" pitchFamily="2" charset="2"/>
              </a:rPr>
              <a:t>Strutture</a:t>
            </a:r>
            <a:r>
              <a:rPr lang="en-US" sz="1800" dirty="0">
                <a:sym typeface="Wingdings" pitchFamily="2" charset="2"/>
              </a:rPr>
              <a:t> </a:t>
            </a:r>
            <a:r>
              <a:rPr lang="en-US" sz="1800" dirty="0" err="1">
                <a:sym typeface="Wingdings" pitchFamily="2" charset="2"/>
              </a:rPr>
              <a:t>sanitarie</a:t>
            </a:r>
            <a:r>
              <a:rPr lang="en-US" sz="1800" dirty="0">
                <a:sym typeface="Wingdings" pitchFamily="2" charset="2"/>
              </a:rPr>
              <a:t>, le CRE </a:t>
            </a:r>
            <a:r>
              <a:rPr lang="en-US" sz="1800" dirty="0" err="1">
                <a:sym typeface="Wingdings" pitchFamily="2" charset="2"/>
              </a:rPr>
              <a:t>si</a:t>
            </a:r>
            <a:r>
              <a:rPr lang="en-US" sz="1800" dirty="0">
                <a:sym typeface="Wingdings" pitchFamily="2" charset="2"/>
              </a:rPr>
              <a:t> </a:t>
            </a:r>
            <a:r>
              <a:rPr lang="en-US" sz="1800" dirty="0" err="1">
                <a:sym typeface="Wingdings" pitchFamily="2" charset="2"/>
              </a:rPr>
              <a:t>trasmettono</a:t>
            </a:r>
            <a:r>
              <a:rPr lang="en-US" sz="1800" dirty="0">
                <a:sym typeface="Wingdings" pitchFamily="2" charset="2"/>
              </a:rPr>
              <a:t> </a:t>
            </a:r>
            <a:r>
              <a:rPr lang="en-US" sz="1800" dirty="0" err="1">
                <a:sym typeface="Wingdings" pitchFamily="2" charset="2"/>
              </a:rPr>
              <a:t>da</a:t>
            </a:r>
            <a:r>
              <a:rPr lang="en-US" sz="1800" dirty="0">
                <a:sym typeface="Wingdings" pitchFamily="2" charset="2"/>
              </a:rPr>
              <a:t> </a:t>
            </a:r>
            <a:r>
              <a:rPr lang="en-US" sz="1800" b="1" dirty="0">
                <a:sym typeface="Wingdings" pitchFamily="2" charset="2"/>
              </a:rPr>
              <a:t>persona a </a:t>
            </a:r>
            <a:r>
              <a:rPr lang="en-US" sz="1800" b="1" dirty="0" err="1">
                <a:sym typeface="Wingdings" pitchFamily="2" charset="2"/>
              </a:rPr>
              <a:t>parsona</a:t>
            </a:r>
            <a:r>
              <a:rPr lang="en-US" sz="1800" dirty="0">
                <a:sym typeface="Wingdings" pitchFamily="2" charset="2"/>
              </a:rPr>
              <a:t>, </a:t>
            </a:r>
            <a:r>
              <a:rPr lang="en-US" sz="1800" dirty="0" err="1">
                <a:sym typeface="Wingdings" pitchFamily="2" charset="2"/>
              </a:rPr>
              <a:t>attraverso</a:t>
            </a:r>
            <a:r>
              <a:rPr lang="en-US" sz="1800" dirty="0">
                <a:sym typeface="Wingdings" pitchFamily="2" charset="2"/>
              </a:rPr>
              <a:t> le </a:t>
            </a:r>
            <a:r>
              <a:rPr lang="en-US" sz="1800" b="1" dirty="0" err="1">
                <a:sym typeface="Wingdings" pitchFamily="2" charset="2"/>
              </a:rPr>
              <a:t>mani</a:t>
            </a:r>
            <a:r>
              <a:rPr lang="en-US" sz="1800" dirty="0">
                <a:sym typeface="Wingdings" pitchFamily="2" charset="2"/>
              </a:rPr>
              <a:t> del </a:t>
            </a:r>
            <a:r>
              <a:rPr lang="en-US" sz="1800" dirty="0" err="1">
                <a:sym typeface="Wingdings" pitchFamily="2" charset="2"/>
              </a:rPr>
              <a:t>personale</a:t>
            </a:r>
            <a:r>
              <a:rPr lang="en-US" sz="1800" dirty="0">
                <a:sym typeface="Wingdings" pitchFamily="2" charset="2"/>
              </a:rPr>
              <a:t> </a:t>
            </a:r>
            <a:r>
              <a:rPr lang="en-US" sz="1800" dirty="0" err="1">
                <a:sym typeface="Wingdings" pitchFamily="2" charset="2"/>
              </a:rPr>
              <a:t>sanitario</a:t>
            </a:r>
            <a:r>
              <a:rPr lang="en-US" sz="1800" dirty="0">
                <a:sym typeface="Wingdings" pitchFamily="2" charset="2"/>
              </a:rPr>
              <a:t> o </a:t>
            </a:r>
            <a:r>
              <a:rPr lang="en-US" sz="1800" dirty="0" err="1">
                <a:sym typeface="Wingdings" pitchFamily="2" charset="2"/>
              </a:rPr>
              <a:t>attraverso</a:t>
            </a:r>
            <a:r>
              <a:rPr lang="en-US" sz="1800" dirty="0">
                <a:sym typeface="Wingdings" pitchFamily="2" charset="2"/>
              </a:rPr>
              <a:t> la </a:t>
            </a:r>
            <a:r>
              <a:rPr lang="en-US" sz="1800" b="1" dirty="0" err="1">
                <a:sym typeface="Wingdings" pitchFamily="2" charset="2"/>
              </a:rPr>
              <a:t>strumentazione</a:t>
            </a:r>
            <a:r>
              <a:rPr lang="en-US" sz="1800" dirty="0">
                <a:sym typeface="Wingdings" pitchFamily="2" charset="2"/>
              </a:rPr>
              <a:t> </a:t>
            </a:r>
            <a:r>
              <a:rPr lang="en-US" sz="1800" dirty="0" err="1">
                <a:sym typeface="Wingdings" pitchFamily="2" charset="2"/>
              </a:rPr>
              <a:t>medica</a:t>
            </a:r>
            <a:r>
              <a:rPr lang="en-US" sz="1800" dirty="0">
                <a:sym typeface="Wingdings" pitchFamily="2" charset="2"/>
              </a:rPr>
              <a:t> </a:t>
            </a:r>
            <a:r>
              <a:rPr lang="en-US" sz="1800" dirty="0" err="1">
                <a:sym typeface="Wingdings" pitchFamily="2" charset="2"/>
              </a:rPr>
              <a:t>contaminata</a:t>
            </a:r>
            <a:r>
              <a:rPr lang="en-US" sz="1800" dirty="0">
                <a:sym typeface="Wingdings" pitchFamily="2" charset="2"/>
              </a:rPr>
              <a:t>. </a:t>
            </a:r>
            <a:r>
              <a:rPr lang="en-US" sz="1800" dirty="0"/>
              <a:t> Vi è </a:t>
            </a:r>
            <a:r>
              <a:rPr lang="en-US" sz="1800" dirty="0" err="1"/>
              <a:t>anche</a:t>
            </a:r>
            <a:r>
              <a:rPr lang="en-US" sz="1800" dirty="0"/>
              <a:t> </a:t>
            </a:r>
            <a:r>
              <a:rPr lang="en-US" sz="1800" dirty="0" err="1"/>
              <a:t>rischio</a:t>
            </a:r>
            <a:r>
              <a:rPr lang="en-US" sz="1800" dirty="0"/>
              <a:t> </a:t>
            </a:r>
            <a:r>
              <a:rPr lang="en-US" sz="1800" dirty="0" err="1"/>
              <a:t>di</a:t>
            </a:r>
            <a:r>
              <a:rPr lang="en-US" sz="1800" dirty="0"/>
              <a:t> </a:t>
            </a:r>
            <a:r>
              <a:rPr lang="en-US" sz="1800" dirty="0" err="1"/>
              <a:t>trasmissione</a:t>
            </a:r>
            <a:r>
              <a:rPr lang="en-US" sz="1800" dirty="0"/>
              <a:t> per </a:t>
            </a:r>
            <a:r>
              <a:rPr lang="en-US" sz="1800" dirty="0" err="1"/>
              <a:t>contaminazione</a:t>
            </a:r>
            <a:r>
              <a:rPr lang="en-US" sz="1800" dirty="0"/>
              <a:t> </a:t>
            </a:r>
            <a:r>
              <a:rPr lang="en-US" sz="1800" dirty="0" err="1"/>
              <a:t>delle</a:t>
            </a:r>
            <a:r>
              <a:rPr lang="en-US" sz="1800" dirty="0"/>
              <a:t> </a:t>
            </a:r>
            <a:r>
              <a:rPr lang="en-US" sz="1800" dirty="0" err="1"/>
              <a:t>superfici</a:t>
            </a:r>
            <a:r>
              <a:rPr lang="en-US" sz="1800" dirty="0"/>
              <a:t> (</a:t>
            </a:r>
            <a:r>
              <a:rPr lang="en-US" sz="1800" dirty="0" err="1"/>
              <a:t>es</a:t>
            </a:r>
            <a:r>
              <a:rPr lang="en-US" sz="1800" dirty="0"/>
              <a:t>. </a:t>
            </a:r>
            <a:r>
              <a:rPr lang="en-US" sz="1800" dirty="0" err="1"/>
              <a:t>bagni</a:t>
            </a:r>
            <a:r>
              <a:rPr lang="en-US" sz="1800" dirty="0"/>
              <a:t> in </a:t>
            </a:r>
            <a:r>
              <a:rPr lang="en-US" sz="1800" dirty="0" err="1"/>
              <a:t>comune</a:t>
            </a:r>
            <a:r>
              <a:rPr lang="en-US" sz="1800" dirty="0"/>
              <a:t>)</a:t>
            </a:r>
          </a:p>
          <a:p>
            <a:pPr algn="just">
              <a:buFont typeface="Wingdings"/>
              <a:buChar char="à"/>
            </a:pPr>
            <a:endParaRPr lang="en-US" sz="1800" dirty="0"/>
          </a:p>
          <a:p>
            <a:pPr algn="just">
              <a:buFont typeface="Wingdings"/>
              <a:buChar char="à"/>
            </a:pPr>
            <a:r>
              <a:rPr lang="en-US" sz="1800" dirty="0"/>
              <a:t> Per la </a:t>
            </a:r>
            <a:r>
              <a:rPr lang="en-US" sz="1800" b="1" dirty="0" err="1"/>
              <a:t>prevenzione</a:t>
            </a:r>
            <a:r>
              <a:rPr lang="en-US" sz="1800" dirty="0"/>
              <a:t> </a:t>
            </a:r>
            <a:r>
              <a:rPr lang="en-US" sz="1800" dirty="0" err="1"/>
              <a:t>sono</a:t>
            </a:r>
            <a:r>
              <a:rPr lang="en-US" sz="1800" dirty="0"/>
              <a:t> </a:t>
            </a:r>
            <a:r>
              <a:rPr lang="en-US" sz="1800" dirty="0" err="1"/>
              <a:t>necessarie</a:t>
            </a:r>
            <a:r>
              <a:rPr lang="en-US" sz="1800" dirty="0"/>
              <a:t> accurate </a:t>
            </a:r>
            <a:r>
              <a:rPr lang="en-US" sz="1800" dirty="0" err="1"/>
              <a:t>misure</a:t>
            </a:r>
            <a:r>
              <a:rPr lang="en-US" sz="1800" dirty="0"/>
              <a:t> </a:t>
            </a:r>
            <a:r>
              <a:rPr lang="en-US" sz="1800" dirty="0" err="1"/>
              <a:t>di</a:t>
            </a:r>
            <a:r>
              <a:rPr lang="en-US" sz="1800" dirty="0"/>
              <a:t> </a:t>
            </a:r>
            <a:r>
              <a:rPr lang="en-US" sz="1800" dirty="0" err="1"/>
              <a:t>igiene</a:t>
            </a:r>
            <a:r>
              <a:rPr lang="en-US" sz="1800" dirty="0"/>
              <a:t>: </a:t>
            </a:r>
            <a:r>
              <a:rPr lang="en-US" sz="1800" dirty="0" err="1"/>
              <a:t>meticolosa</a:t>
            </a:r>
            <a:r>
              <a:rPr lang="en-US" sz="1800" dirty="0"/>
              <a:t> </a:t>
            </a:r>
            <a:r>
              <a:rPr lang="en-US" sz="1800" dirty="0" err="1"/>
              <a:t>igiene</a:t>
            </a:r>
            <a:r>
              <a:rPr lang="en-US" sz="1800" dirty="0"/>
              <a:t> </a:t>
            </a:r>
            <a:r>
              <a:rPr lang="en-US" sz="1800" dirty="0" err="1"/>
              <a:t>delle</a:t>
            </a:r>
            <a:r>
              <a:rPr lang="en-US" sz="1800" dirty="0"/>
              <a:t> </a:t>
            </a:r>
            <a:r>
              <a:rPr lang="en-US" sz="1800" dirty="0" err="1"/>
              <a:t>mani</a:t>
            </a:r>
            <a:r>
              <a:rPr lang="en-US" sz="1800" dirty="0"/>
              <a:t> </a:t>
            </a:r>
            <a:r>
              <a:rPr lang="en-US" sz="1800" dirty="0" err="1"/>
              <a:t>secondo</a:t>
            </a:r>
            <a:r>
              <a:rPr lang="en-US" sz="1800" dirty="0"/>
              <a:t> le </a:t>
            </a:r>
            <a:r>
              <a:rPr lang="en-US" sz="1800" dirty="0" err="1"/>
              <a:t>linee</a:t>
            </a:r>
            <a:r>
              <a:rPr lang="en-US" sz="1800" dirty="0"/>
              <a:t> </a:t>
            </a:r>
            <a:r>
              <a:rPr lang="en-US" sz="1800" dirty="0" err="1"/>
              <a:t>guida</a:t>
            </a:r>
            <a:r>
              <a:rPr lang="en-US" sz="1800" dirty="0"/>
              <a:t> e </a:t>
            </a:r>
            <a:r>
              <a:rPr lang="en-US" sz="1800" dirty="0" err="1"/>
              <a:t>l’uso</a:t>
            </a:r>
            <a:r>
              <a:rPr lang="en-US" sz="1800" dirty="0"/>
              <a:t> </a:t>
            </a:r>
            <a:r>
              <a:rPr lang="en-US" sz="1800" dirty="0" err="1"/>
              <a:t>appropriato</a:t>
            </a:r>
            <a:r>
              <a:rPr lang="en-US" sz="1800" dirty="0"/>
              <a:t> </a:t>
            </a:r>
            <a:r>
              <a:rPr lang="en-US" sz="1800" dirty="0" err="1"/>
              <a:t>delle</a:t>
            </a:r>
            <a:r>
              <a:rPr lang="en-US" sz="1800" dirty="0"/>
              <a:t> </a:t>
            </a:r>
            <a:r>
              <a:rPr lang="en-US" sz="1800" dirty="0" err="1"/>
              <a:t>precauzioni</a:t>
            </a:r>
            <a:r>
              <a:rPr lang="en-US" sz="1800" dirty="0"/>
              <a:t> </a:t>
            </a:r>
            <a:r>
              <a:rPr lang="en-US" sz="1800" dirty="0" err="1"/>
              <a:t>da</a:t>
            </a:r>
            <a:r>
              <a:rPr lang="en-US" sz="1800" dirty="0"/>
              <a:t> </a:t>
            </a:r>
            <a:r>
              <a:rPr lang="en-US" sz="1800" dirty="0" err="1"/>
              <a:t>contatto</a:t>
            </a:r>
            <a:r>
              <a:rPr lang="en-US" sz="1800" dirty="0"/>
              <a:t> e </a:t>
            </a:r>
            <a:r>
              <a:rPr lang="en-US" sz="1800" dirty="0" err="1"/>
              <a:t>pulizia</a:t>
            </a:r>
            <a:r>
              <a:rPr lang="en-US" sz="1800" dirty="0"/>
              <a:t> </a:t>
            </a:r>
            <a:r>
              <a:rPr lang="en-US" sz="1800" dirty="0" err="1"/>
              <a:t>ambientale</a:t>
            </a:r>
            <a:endParaRPr lang="en-US" sz="1800" dirty="0"/>
          </a:p>
          <a:p>
            <a:pPr>
              <a:buNone/>
            </a:pPr>
            <a:endParaRPr lang="en-US" sz="1800" dirty="0"/>
          </a:p>
          <a:p>
            <a:endParaRPr lang="it-IT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966898" y="1149980"/>
            <a:ext cx="8258204" cy="82017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800" b="1" dirty="0"/>
              <a:t>Come </a:t>
            </a:r>
            <a:r>
              <a:rPr lang="en-US" sz="1800" b="1" dirty="0" err="1"/>
              <a:t>si</a:t>
            </a:r>
            <a:r>
              <a:rPr lang="en-US" sz="1800" b="1" dirty="0"/>
              <a:t> </a:t>
            </a:r>
            <a:r>
              <a:rPr lang="en-US" sz="1800" b="1" dirty="0" err="1"/>
              <a:t>trasmettono</a:t>
            </a:r>
            <a:r>
              <a:rPr lang="en-US" sz="1800" b="1" dirty="0"/>
              <a:t> le </a:t>
            </a:r>
            <a:r>
              <a:rPr lang="en-US" sz="1800" b="1" dirty="0" err="1"/>
              <a:t>infezioni</a:t>
            </a:r>
            <a:r>
              <a:rPr lang="en-US" sz="1800" b="1" dirty="0"/>
              <a:t> </a:t>
            </a:r>
            <a:r>
              <a:rPr lang="en-US" sz="1800" b="1" dirty="0" err="1"/>
              <a:t>da</a:t>
            </a:r>
            <a:r>
              <a:rPr lang="en-US" sz="1800" b="1" dirty="0"/>
              <a:t> CRE?</a:t>
            </a:r>
          </a:p>
          <a:p>
            <a:pPr algn="ctr">
              <a:buNone/>
            </a:pPr>
            <a:r>
              <a:rPr lang="en-US" sz="1800" dirty="0" err="1"/>
              <a:t>L’esposizione</a:t>
            </a:r>
            <a:r>
              <a:rPr lang="en-US" sz="1800" dirty="0"/>
              <a:t> </a:t>
            </a:r>
            <a:r>
              <a:rPr lang="en-US" sz="1800" dirty="0" err="1"/>
              <a:t>agli</a:t>
            </a:r>
            <a:r>
              <a:rPr lang="en-US" sz="1800" dirty="0"/>
              <a:t> </a:t>
            </a:r>
            <a:r>
              <a:rPr lang="en-US" sz="1800" dirty="0" err="1"/>
              <a:t>antibiotici</a:t>
            </a:r>
            <a:r>
              <a:rPr lang="en-US" sz="1800" dirty="0"/>
              <a:t> </a:t>
            </a:r>
          </a:p>
          <a:p>
            <a:pPr algn="ctr">
              <a:buNone/>
            </a:pPr>
            <a:endParaRPr lang="en-US" sz="1800" dirty="0"/>
          </a:p>
          <a:p>
            <a:pPr algn="ctr">
              <a:buNone/>
            </a:pPr>
            <a:endParaRPr lang="en-US" sz="1800" dirty="0"/>
          </a:p>
          <a:p>
            <a:pPr algn="ctr">
              <a:buNone/>
            </a:pPr>
            <a:endParaRPr lang="en-US" sz="1800" dirty="0"/>
          </a:p>
        </p:txBody>
      </p:sp>
      <p:sp>
        <p:nvSpPr>
          <p:cNvPr id="4" name="Freccia angolare bidirezionale 3"/>
          <p:cNvSpPr/>
          <p:nvPr/>
        </p:nvSpPr>
        <p:spPr>
          <a:xfrm rot="13475911">
            <a:off x="5385561" y="2166175"/>
            <a:ext cx="1415781" cy="1465881"/>
          </a:xfrm>
          <a:prstGeom prst="leftUpArrow">
            <a:avLst>
              <a:gd name="adj1" fmla="val 6344"/>
              <a:gd name="adj2" fmla="val 8935"/>
              <a:gd name="adj3" fmla="val 18781"/>
            </a:avLst>
          </a:prstGeom>
          <a:solidFill>
            <a:srgbClr val="6A4A91"/>
          </a:solidFill>
          <a:ln>
            <a:solidFill>
              <a:srgbClr val="6A4A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2784772" y="3252354"/>
            <a:ext cx="2579748" cy="64633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dirty="0"/>
              <a:t>La </a:t>
            </a:r>
            <a:r>
              <a:rPr lang="en-US" dirty="0" err="1"/>
              <a:t>distruzione</a:t>
            </a:r>
            <a:r>
              <a:rPr lang="en-US" dirty="0"/>
              <a:t> del </a:t>
            </a:r>
            <a:r>
              <a:rPr lang="en-US" dirty="0" err="1"/>
              <a:t>microbiota</a:t>
            </a:r>
            <a:r>
              <a:rPr lang="en-US" dirty="0"/>
              <a:t> </a:t>
            </a:r>
            <a:r>
              <a:rPr lang="en-US" dirty="0" err="1"/>
              <a:t>commensale</a:t>
            </a:r>
            <a:r>
              <a:rPr lang="en-US" dirty="0"/>
              <a:t> </a:t>
            </a:r>
          </a:p>
        </p:txBody>
      </p:sp>
      <p:sp>
        <p:nvSpPr>
          <p:cNvPr id="7" name="Rettangolo 6"/>
          <p:cNvSpPr/>
          <p:nvPr/>
        </p:nvSpPr>
        <p:spPr>
          <a:xfrm>
            <a:off x="2784772" y="4809152"/>
            <a:ext cx="2579749" cy="64633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 err="1"/>
              <a:t>Più</a:t>
            </a:r>
            <a:r>
              <a:rPr lang="en-US" dirty="0"/>
              <a:t> facile </a:t>
            </a:r>
            <a:r>
              <a:rPr lang="en-US" dirty="0" err="1"/>
              <a:t>acquisizione</a:t>
            </a:r>
            <a:r>
              <a:rPr lang="en-US" dirty="0"/>
              <a:t> </a:t>
            </a:r>
            <a:r>
              <a:rPr lang="en-US" dirty="0" err="1"/>
              <a:t>delle</a:t>
            </a:r>
            <a:r>
              <a:rPr lang="en-US" dirty="0"/>
              <a:t> CRE 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6672064" y="3256004"/>
            <a:ext cx="3144963" cy="64633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dirty="0" err="1"/>
              <a:t>Nei</a:t>
            </a:r>
            <a:r>
              <a:rPr lang="en-US" dirty="0"/>
              <a:t> </a:t>
            </a:r>
            <a:r>
              <a:rPr lang="en-US" dirty="0" err="1"/>
              <a:t>pazienti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albergano</a:t>
            </a:r>
            <a:r>
              <a:rPr lang="en-US" dirty="0"/>
              <a:t> CRE </a:t>
            </a:r>
            <a:r>
              <a:rPr lang="en-US" dirty="0" err="1"/>
              <a:t>nel</a:t>
            </a:r>
            <a:r>
              <a:rPr lang="en-US" dirty="0"/>
              <a:t> </a:t>
            </a:r>
            <a:r>
              <a:rPr lang="en-US" dirty="0" err="1"/>
              <a:t>tratto</a:t>
            </a:r>
            <a:r>
              <a:rPr lang="en-US" dirty="0"/>
              <a:t> </a:t>
            </a:r>
            <a:r>
              <a:rPr lang="en-US" dirty="0" err="1"/>
              <a:t>intestinale</a:t>
            </a:r>
            <a:endParaRPr lang="en-US" dirty="0"/>
          </a:p>
        </p:txBody>
      </p:sp>
      <p:sp>
        <p:nvSpPr>
          <p:cNvPr id="9" name="Freccia in giù 8"/>
          <p:cNvSpPr/>
          <p:nvPr/>
        </p:nvSpPr>
        <p:spPr>
          <a:xfrm>
            <a:off x="3967489" y="4094772"/>
            <a:ext cx="214314" cy="571504"/>
          </a:xfrm>
          <a:prstGeom prst="downArrow">
            <a:avLst/>
          </a:prstGeom>
          <a:solidFill>
            <a:srgbClr val="6A4A91"/>
          </a:solidFill>
          <a:ln>
            <a:solidFill>
              <a:srgbClr val="6A4A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6672065" y="4666276"/>
            <a:ext cx="3144962" cy="369332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 err="1"/>
              <a:t>aumenta</a:t>
            </a:r>
            <a:r>
              <a:rPr lang="en-US" dirty="0"/>
              <a:t> la </a:t>
            </a:r>
            <a:r>
              <a:rPr lang="en-US" dirty="0" err="1"/>
              <a:t>carica</a:t>
            </a:r>
            <a:r>
              <a:rPr lang="en-US" dirty="0"/>
              <a:t> </a:t>
            </a:r>
            <a:r>
              <a:rPr lang="en-US" dirty="0" err="1"/>
              <a:t>batterica</a:t>
            </a:r>
            <a:r>
              <a:rPr lang="en-US" dirty="0"/>
              <a:t> </a:t>
            </a:r>
            <a:endParaRPr lang="it-IT" dirty="0"/>
          </a:p>
        </p:txBody>
      </p:sp>
      <p:sp>
        <p:nvSpPr>
          <p:cNvPr id="11" name="Rettangolo 10"/>
          <p:cNvSpPr/>
          <p:nvPr/>
        </p:nvSpPr>
        <p:spPr>
          <a:xfrm>
            <a:off x="6039191" y="5799549"/>
            <a:ext cx="4500594" cy="64633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err="1"/>
              <a:t>Maggior</a:t>
            </a:r>
            <a:r>
              <a:rPr lang="en-US" dirty="0"/>
              <a:t> </a:t>
            </a:r>
            <a:r>
              <a:rPr lang="en-US" dirty="0" err="1"/>
              <a:t>rischio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sviluppo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infezione</a:t>
            </a:r>
            <a:r>
              <a:rPr lang="en-US" dirty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err="1"/>
              <a:t>Maggior</a:t>
            </a:r>
            <a:r>
              <a:rPr lang="en-US" dirty="0"/>
              <a:t> </a:t>
            </a:r>
            <a:r>
              <a:rPr lang="en-US" dirty="0" err="1"/>
              <a:t>rischio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diffusione</a:t>
            </a:r>
            <a:r>
              <a:rPr lang="en-US" dirty="0"/>
              <a:t> ad </a:t>
            </a:r>
            <a:r>
              <a:rPr lang="en-US" dirty="0" err="1"/>
              <a:t>altri</a:t>
            </a:r>
            <a:r>
              <a:rPr lang="en-US" dirty="0"/>
              <a:t> </a:t>
            </a:r>
            <a:r>
              <a:rPr lang="en-US" dirty="0" err="1"/>
              <a:t>pazienti</a:t>
            </a:r>
            <a:r>
              <a:rPr lang="en-US" dirty="0"/>
              <a:t> </a:t>
            </a:r>
            <a:endParaRPr lang="it-IT" dirty="0"/>
          </a:p>
        </p:txBody>
      </p:sp>
      <p:sp>
        <p:nvSpPr>
          <p:cNvPr id="12" name="Freccia in giù 11"/>
          <p:cNvSpPr/>
          <p:nvPr/>
        </p:nvSpPr>
        <p:spPr>
          <a:xfrm>
            <a:off x="8182331" y="4017970"/>
            <a:ext cx="214314" cy="571504"/>
          </a:xfrm>
          <a:prstGeom prst="downArrow">
            <a:avLst/>
          </a:prstGeom>
          <a:solidFill>
            <a:srgbClr val="6A4A91"/>
          </a:solidFill>
          <a:ln>
            <a:solidFill>
              <a:srgbClr val="6A4A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reccia in giù 12"/>
          <p:cNvSpPr/>
          <p:nvPr/>
        </p:nvSpPr>
        <p:spPr>
          <a:xfrm>
            <a:off x="8182331" y="5208132"/>
            <a:ext cx="214314" cy="357190"/>
          </a:xfrm>
          <a:prstGeom prst="downArrow">
            <a:avLst/>
          </a:prstGeom>
          <a:solidFill>
            <a:srgbClr val="6A4A91"/>
          </a:solidFill>
          <a:ln>
            <a:solidFill>
              <a:srgbClr val="6A4A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55440" y="1268761"/>
            <a:ext cx="10382280" cy="34563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b="1" dirty="0" err="1"/>
              <a:t>Fattori</a:t>
            </a:r>
            <a:r>
              <a:rPr lang="en-US" sz="1800" b="1" dirty="0"/>
              <a:t> </a:t>
            </a:r>
            <a:r>
              <a:rPr lang="en-US" sz="1800" b="1" dirty="0" err="1"/>
              <a:t>di</a:t>
            </a:r>
            <a:r>
              <a:rPr lang="en-US" sz="1800" b="1" dirty="0"/>
              <a:t> </a:t>
            </a:r>
            <a:r>
              <a:rPr lang="en-US" sz="1800" b="1" dirty="0" err="1"/>
              <a:t>rischio</a:t>
            </a:r>
            <a:r>
              <a:rPr lang="en-US" sz="1800" b="1" dirty="0"/>
              <a:t> </a:t>
            </a:r>
            <a:r>
              <a:rPr lang="en-US" sz="1800" b="1" dirty="0" err="1"/>
              <a:t>di</a:t>
            </a:r>
            <a:r>
              <a:rPr lang="en-US" sz="1800" b="1" dirty="0"/>
              <a:t> </a:t>
            </a:r>
            <a:r>
              <a:rPr lang="en-US" sz="1800" b="1" dirty="0" err="1"/>
              <a:t>acquisizione</a:t>
            </a:r>
            <a:r>
              <a:rPr lang="en-US" sz="1800" b="1" dirty="0"/>
              <a:t> </a:t>
            </a:r>
            <a:r>
              <a:rPr lang="en-US" sz="1800" b="1" dirty="0" err="1"/>
              <a:t>di</a:t>
            </a:r>
            <a:r>
              <a:rPr lang="en-US" sz="1800" b="1" dirty="0"/>
              <a:t> </a:t>
            </a:r>
            <a:r>
              <a:rPr lang="en-US" sz="1800" b="1" dirty="0" err="1"/>
              <a:t>colonizzazione</a:t>
            </a:r>
            <a:r>
              <a:rPr lang="en-US" sz="1800" b="1" dirty="0"/>
              <a:t> e </a:t>
            </a:r>
            <a:r>
              <a:rPr lang="en-US" sz="1800" b="1" dirty="0" err="1"/>
              <a:t>infezione</a:t>
            </a:r>
            <a:r>
              <a:rPr lang="en-US" sz="1800" b="1" dirty="0"/>
              <a:t> </a:t>
            </a:r>
            <a:r>
              <a:rPr lang="en-US" sz="1800" b="1" dirty="0" err="1"/>
              <a:t>da</a:t>
            </a:r>
            <a:r>
              <a:rPr lang="en-US" sz="1800" b="1" dirty="0"/>
              <a:t> CRE</a:t>
            </a:r>
          </a:p>
          <a:p>
            <a:pPr>
              <a:buNone/>
            </a:pPr>
            <a:endParaRPr lang="en-US" sz="1800" dirty="0"/>
          </a:p>
          <a:p>
            <a:pPr>
              <a:lnSpc>
                <a:spcPct val="150000"/>
              </a:lnSpc>
            </a:pPr>
            <a:r>
              <a:rPr lang="it-IT" sz="1800" dirty="0"/>
              <a:t>Pregressa colonizzazione da </a:t>
            </a:r>
            <a:r>
              <a:rPr lang="it-IT" sz="1800" dirty="0" err="1"/>
              <a:t>MDRos</a:t>
            </a:r>
            <a:r>
              <a:rPr lang="it-IT" sz="1800" dirty="0"/>
              <a:t> entro 1 anno</a:t>
            </a:r>
          </a:p>
          <a:p>
            <a:pPr>
              <a:lnSpc>
                <a:spcPct val="150000"/>
              </a:lnSpc>
            </a:pPr>
            <a:r>
              <a:rPr lang="it-IT" sz="1800" dirty="0"/>
              <a:t>Esposizione a terapia antibiotica (*) negli ultimi 3 mesi</a:t>
            </a:r>
          </a:p>
          <a:p>
            <a:pPr>
              <a:lnSpc>
                <a:spcPct val="150000"/>
              </a:lnSpc>
            </a:pPr>
            <a:r>
              <a:rPr lang="it-IT" sz="1800" dirty="0"/>
              <a:t>Durata della terapia antibiotica &gt;&gt; 2 settimane</a:t>
            </a:r>
          </a:p>
          <a:p>
            <a:pPr>
              <a:lnSpc>
                <a:spcPct val="150000"/>
              </a:lnSpc>
            </a:pPr>
            <a:r>
              <a:rPr lang="it-IT" sz="1800" dirty="0"/>
              <a:t>Presenza di «</a:t>
            </a:r>
            <a:r>
              <a:rPr lang="it-IT" sz="1800" dirty="0" err="1"/>
              <a:t>medical</a:t>
            </a:r>
            <a:r>
              <a:rPr lang="it-IT" sz="1800" dirty="0"/>
              <a:t> </a:t>
            </a:r>
            <a:r>
              <a:rPr lang="it-IT" sz="1800" dirty="0" err="1"/>
              <a:t>devices</a:t>
            </a:r>
            <a:r>
              <a:rPr lang="it-IT" sz="1800" dirty="0"/>
              <a:t>» a dimora</a:t>
            </a:r>
          </a:p>
          <a:p>
            <a:pPr>
              <a:lnSpc>
                <a:spcPct val="150000"/>
              </a:lnSpc>
            </a:pPr>
            <a:r>
              <a:rPr lang="it-IT" sz="1800" dirty="0"/>
              <a:t>Lunga ospedalizzazione</a:t>
            </a:r>
          </a:p>
          <a:p>
            <a:pPr>
              <a:lnSpc>
                <a:spcPct val="150000"/>
              </a:lnSpc>
            </a:pPr>
            <a:r>
              <a:rPr lang="it-IT" sz="1800" dirty="0"/>
              <a:t>Immunosoppressione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059902" y="6309320"/>
            <a:ext cx="105080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(*) le principali molecole associate alla selezione e acquisizione delle CRE sono i </a:t>
            </a:r>
            <a:r>
              <a:rPr lang="it-IT" sz="1200" dirty="0" err="1"/>
              <a:t>carbapenemi</a:t>
            </a:r>
            <a:r>
              <a:rPr lang="it-IT" sz="1200" dirty="0"/>
              <a:t>; seguiti da</a:t>
            </a:r>
            <a:r>
              <a:rPr lang="en-US" sz="1200" dirty="0"/>
              <a:t> </a:t>
            </a:r>
            <a:r>
              <a:rPr lang="en-US" sz="1200" dirty="0" err="1"/>
              <a:t>cefalosporine</a:t>
            </a:r>
            <a:r>
              <a:rPr lang="en-US" sz="1200" dirty="0"/>
              <a:t>, </a:t>
            </a:r>
            <a:r>
              <a:rPr lang="en-US" sz="1200" dirty="0" err="1"/>
              <a:t>fluorochinolones</a:t>
            </a:r>
            <a:r>
              <a:rPr lang="en-US" sz="1200" dirty="0"/>
              <a:t> e </a:t>
            </a:r>
            <a:r>
              <a:rPr lang="en-US" sz="1200" dirty="0" err="1"/>
              <a:t>vancomicina</a:t>
            </a:r>
            <a:endParaRPr lang="it-IT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55440" y="1268760"/>
            <a:ext cx="10081120" cy="54726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b="1" dirty="0" err="1"/>
              <a:t>Quali</a:t>
            </a:r>
            <a:r>
              <a:rPr lang="en-US" sz="1800" b="1" dirty="0"/>
              <a:t> </a:t>
            </a:r>
            <a:r>
              <a:rPr lang="en-US" sz="1800" b="1" dirty="0" err="1"/>
              <a:t>infezioni</a:t>
            </a:r>
            <a:r>
              <a:rPr lang="en-US" sz="1800" b="1" dirty="0"/>
              <a:t> </a:t>
            </a:r>
            <a:r>
              <a:rPr lang="en-US" sz="1800" b="1" dirty="0" err="1"/>
              <a:t>possono</a:t>
            </a:r>
            <a:r>
              <a:rPr lang="en-US" sz="1800" b="1" dirty="0"/>
              <a:t> </a:t>
            </a:r>
            <a:r>
              <a:rPr lang="en-US" sz="1800" b="1" dirty="0" err="1"/>
              <a:t>causare</a:t>
            </a:r>
            <a:r>
              <a:rPr lang="en-US" sz="1800" b="1" dirty="0"/>
              <a:t> le CRE?</a:t>
            </a:r>
          </a:p>
          <a:p>
            <a:pPr>
              <a:buNone/>
            </a:pPr>
            <a:endParaRPr lang="en-US" sz="1800" dirty="0"/>
          </a:p>
          <a:p>
            <a:r>
              <a:rPr lang="en-US" sz="1800" dirty="0"/>
              <a:t>Le </a:t>
            </a:r>
            <a:r>
              <a:rPr lang="en-US" sz="1800" dirty="0" err="1"/>
              <a:t>più</a:t>
            </a:r>
            <a:r>
              <a:rPr lang="en-US" sz="1800" dirty="0"/>
              <a:t> </a:t>
            </a:r>
            <a:r>
              <a:rPr lang="en-US" sz="1800" dirty="0" err="1"/>
              <a:t>frequenti</a:t>
            </a:r>
            <a:r>
              <a:rPr lang="en-US" sz="1800" dirty="0"/>
              <a:t> </a:t>
            </a:r>
            <a:r>
              <a:rPr lang="en-US" sz="1800" dirty="0" err="1"/>
              <a:t>infezioni</a:t>
            </a:r>
            <a:r>
              <a:rPr lang="en-US" sz="1800" dirty="0"/>
              <a:t> </a:t>
            </a:r>
            <a:r>
              <a:rPr lang="en-US" sz="1800" dirty="0" err="1"/>
              <a:t>da</a:t>
            </a:r>
            <a:r>
              <a:rPr lang="en-US" sz="1800" dirty="0"/>
              <a:t> CRE </a:t>
            </a:r>
            <a:r>
              <a:rPr lang="en-US" sz="1800" dirty="0" err="1"/>
              <a:t>sono</a:t>
            </a:r>
            <a:r>
              <a:rPr lang="en-US" sz="1800" dirty="0"/>
              <a:t>: </a:t>
            </a:r>
            <a:r>
              <a:rPr lang="en-US" sz="1800" dirty="0" err="1"/>
              <a:t>infezioni</a:t>
            </a:r>
            <a:r>
              <a:rPr lang="en-US" sz="1800" dirty="0"/>
              <a:t> </a:t>
            </a:r>
            <a:r>
              <a:rPr lang="en-US" sz="1800" dirty="0" err="1"/>
              <a:t>delle</a:t>
            </a:r>
            <a:r>
              <a:rPr lang="en-US" sz="1800" dirty="0"/>
              <a:t> vie </a:t>
            </a:r>
            <a:r>
              <a:rPr lang="en-US" sz="1800" dirty="0" err="1"/>
              <a:t>urinarie</a:t>
            </a:r>
            <a:r>
              <a:rPr lang="en-US" sz="1800" dirty="0"/>
              <a:t>, </a:t>
            </a:r>
            <a:r>
              <a:rPr lang="en-US" sz="1800" dirty="0" err="1"/>
              <a:t>infezioni</a:t>
            </a:r>
            <a:r>
              <a:rPr lang="en-US" sz="1800" dirty="0"/>
              <a:t> del </a:t>
            </a:r>
            <a:r>
              <a:rPr lang="en-US" sz="1800" dirty="0" err="1"/>
              <a:t>torrente</a:t>
            </a:r>
            <a:r>
              <a:rPr lang="en-US" sz="1800" dirty="0"/>
              <a:t> </a:t>
            </a:r>
            <a:r>
              <a:rPr lang="en-US" sz="1800" dirty="0" err="1"/>
              <a:t>ematico</a:t>
            </a:r>
            <a:r>
              <a:rPr lang="en-US" sz="1800" dirty="0"/>
              <a:t> </a:t>
            </a:r>
            <a:r>
              <a:rPr lang="en-US" sz="1800" dirty="0" err="1"/>
              <a:t>polmoniti</a:t>
            </a:r>
            <a:r>
              <a:rPr lang="en-US" sz="1800" dirty="0"/>
              <a:t> associate </a:t>
            </a:r>
            <a:r>
              <a:rPr lang="en-US" sz="1800" dirty="0" err="1"/>
              <a:t>alla</a:t>
            </a:r>
            <a:r>
              <a:rPr lang="en-US" sz="1800" dirty="0"/>
              <a:t> </a:t>
            </a:r>
            <a:r>
              <a:rPr lang="en-US" sz="1800" dirty="0" err="1"/>
              <a:t>ventilazione</a:t>
            </a:r>
            <a:r>
              <a:rPr lang="en-US" sz="1800" dirty="0"/>
              <a:t>, </a:t>
            </a:r>
            <a:r>
              <a:rPr lang="en-US" sz="1800" dirty="0" err="1"/>
              <a:t>ascessi</a:t>
            </a:r>
            <a:r>
              <a:rPr lang="en-US" sz="1800" dirty="0"/>
              <a:t> </a:t>
            </a:r>
            <a:r>
              <a:rPr lang="en-US" sz="1800" dirty="0" err="1"/>
              <a:t>intraddominali</a:t>
            </a:r>
            <a:r>
              <a:rPr lang="en-US" sz="1800" dirty="0"/>
              <a:t>. </a:t>
            </a:r>
          </a:p>
          <a:p>
            <a:endParaRPr lang="en-US" sz="1800" dirty="0"/>
          </a:p>
          <a:p>
            <a:pPr>
              <a:buNone/>
            </a:pPr>
            <a:r>
              <a:rPr lang="en-US" sz="1800" b="1" dirty="0" err="1"/>
              <a:t>Qual</a:t>
            </a:r>
            <a:r>
              <a:rPr lang="en-US" sz="1800" b="1" dirty="0"/>
              <a:t> è la </a:t>
            </a:r>
            <a:r>
              <a:rPr lang="en-US" sz="1800" b="1" dirty="0" err="1"/>
              <a:t>differenza</a:t>
            </a:r>
            <a:r>
              <a:rPr lang="en-US" sz="1800" b="1" dirty="0"/>
              <a:t> </a:t>
            </a:r>
            <a:r>
              <a:rPr lang="en-US" sz="1800" b="1" dirty="0" err="1"/>
              <a:t>tra</a:t>
            </a:r>
            <a:r>
              <a:rPr lang="en-US" sz="1800" b="1" dirty="0"/>
              <a:t> </a:t>
            </a:r>
            <a:r>
              <a:rPr lang="en-US" sz="1800" b="1" dirty="0" err="1"/>
              <a:t>colonizzazione</a:t>
            </a:r>
            <a:r>
              <a:rPr lang="en-US" sz="1800" b="1" dirty="0"/>
              <a:t> e </a:t>
            </a:r>
            <a:r>
              <a:rPr lang="en-US" sz="1800" b="1" dirty="0" err="1"/>
              <a:t>infezione</a:t>
            </a:r>
            <a:r>
              <a:rPr lang="en-US" sz="1800" b="1" dirty="0"/>
              <a:t>?</a:t>
            </a:r>
          </a:p>
          <a:p>
            <a:pPr>
              <a:buNone/>
            </a:pPr>
            <a:endParaRPr lang="en-US" sz="1800" b="1" dirty="0"/>
          </a:p>
          <a:p>
            <a:r>
              <a:rPr lang="en-US" sz="1800" b="1" dirty="0"/>
              <a:t>COLONIZZAZIONE</a:t>
            </a:r>
            <a:r>
              <a:rPr lang="en-US" sz="1800" dirty="0"/>
              <a:t> </a:t>
            </a:r>
            <a:r>
              <a:rPr lang="en-US" sz="1800" dirty="0" err="1"/>
              <a:t>si</a:t>
            </a:r>
            <a:r>
              <a:rPr lang="en-US" sz="1800" dirty="0"/>
              <a:t> </a:t>
            </a:r>
            <a:r>
              <a:rPr lang="en-US" sz="1800" dirty="0" err="1"/>
              <a:t>verifica</a:t>
            </a:r>
            <a:r>
              <a:rPr lang="en-US" sz="1800" dirty="0"/>
              <a:t> </a:t>
            </a:r>
            <a:r>
              <a:rPr lang="en-US" sz="1800" dirty="0" err="1"/>
              <a:t>quando</a:t>
            </a:r>
            <a:r>
              <a:rPr lang="en-US" sz="1800" dirty="0"/>
              <a:t> </a:t>
            </a:r>
            <a:r>
              <a:rPr lang="en-US" sz="1800" dirty="0" err="1"/>
              <a:t>l’organismo</a:t>
            </a:r>
            <a:r>
              <a:rPr lang="en-US" sz="1800" dirty="0"/>
              <a:t> </a:t>
            </a:r>
            <a:r>
              <a:rPr lang="en-US" sz="1800" dirty="0" err="1"/>
              <a:t>multiresistente</a:t>
            </a:r>
            <a:r>
              <a:rPr lang="en-US" sz="1800" dirty="0"/>
              <a:t> </a:t>
            </a:r>
            <a:r>
              <a:rPr lang="en-US" sz="1800" dirty="0" err="1"/>
              <a:t>si</a:t>
            </a:r>
            <a:r>
              <a:rPr lang="en-US" sz="1800" dirty="0"/>
              <a:t> </a:t>
            </a:r>
            <a:r>
              <a:rPr lang="en-US" sz="1800" dirty="0" err="1"/>
              <a:t>trova</a:t>
            </a:r>
            <a:r>
              <a:rPr lang="en-US" sz="1800" dirty="0"/>
              <a:t> </a:t>
            </a:r>
            <a:r>
              <a:rPr lang="en-US" sz="1800" dirty="0" err="1"/>
              <a:t>nell’organismo</a:t>
            </a:r>
            <a:r>
              <a:rPr lang="en-US" sz="1800" dirty="0"/>
              <a:t> ma non vi </a:t>
            </a:r>
            <a:r>
              <a:rPr lang="en-US" sz="1800" dirty="0" err="1"/>
              <a:t>sono</a:t>
            </a:r>
            <a:r>
              <a:rPr lang="en-US" sz="1800" dirty="0"/>
              <a:t> </a:t>
            </a:r>
            <a:r>
              <a:rPr lang="en-US" sz="1800" dirty="0" err="1"/>
              <a:t>segni</a:t>
            </a:r>
            <a:r>
              <a:rPr lang="en-US" sz="1800" dirty="0"/>
              <a:t> e </a:t>
            </a:r>
            <a:r>
              <a:rPr lang="en-US" sz="1800" dirty="0" err="1"/>
              <a:t>sintomi</a:t>
            </a:r>
            <a:r>
              <a:rPr lang="en-US" sz="1800" dirty="0"/>
              <a:t> du </a:t>
            </a:r>
            <a:r>
              <a:rPr lang="en-US" sz="1800" dirty="0" err="1"/>
              <a:t>malattie</a:t>
            </a:r>
            <a:r>
              <a:rPr lang="en-US" sz="1800" dirty="0"/>
              <a:t>. Il </a:t>
            </a:r>
            <a:r>
              <a:rPr lang="en-US" sz="1800" dirty="0" err="1"/>
              <a:t>tratto</a:t>
            </a:r>
            <a:r>
              <a:rPr lang="en-US" sz="1800" dirty="0"/>
              <a:t> </a:t>
            </a:r>
            <a:r>
              <a:rPr lang="en-US" sz="1800" dirty="0" err="1"/>
              <a:t>gastrointestinale</a:t>
            </a:r>
            <a:r>
              <a:rPr lang="en-US" sz="1800" dirty="0"/>
              <a:t> è </a:t>
            </a:r>
            <a:r>
              <a:rPr lang="en-US" sz="1800" dirty="0" err="1"/>
              <a:t>quello</a:t>
            </a:r>
            <a:r>
              <a:rPr lang="en-US" sz="1800" dirty="0"/>
              <a:t> </a:t>
            </a:r>
            <a:r>
              <a:rPr lang="en-US" sz="1800" dirty="0" err="1"/>
              <a:t>colonizzato</a:t>
            </a:r>
            <a:r>
              <a:rPr lang="en-US" sz="1800" dirty="0"/>
              <a:t> con </a:t>
            </a:r>
            <a:r>
              <a:rPr lang="en-US" sz="1800" dirty="0" err="1"/>
              <a:t>maggior</a:t>
            </a:r>
            <a:r>
              <a:rPr lang="en-US" sz="1800" dirty="0"/>
              <a:t> </a:t>
            </a:r>
            <a:r>
              <a:rPr lang="en-US" sz="1800" dirty="0" err="1"/>
              <a:t>frequenza</a:t>
            </a:r>
            <a:r>
              <a:rPr lang="en-US" sz="1800" dirty="0"/>
              <a:t>. </a:t>
            </a:r>
          </a:p>
          <a:p>
            <a:pPr>
              <a:buNone/>
            </a:pPr>
            <a:endParaRPr lang="en-US" sz="1800" dirty="0"/>
          </a:p>
          <a:p>
            <a:r>
              <a:rPr lang="en-US" sz="1800" b="1" dirty="0"/>
              <a:t>INFEZIONE</a:t>
            </a:r>
            <a:r>
              <a:rPr lang="en-US" sz="1800" dirty="0"/>
              <a:t> </a:t>
            </a:r>
            <a:r>
              <a:rPr lang="en-US" sz="1800" dirty="0" err="1"/>
              <a:t>da</a:t>
            </a:r>
            <a:r>
              <a:rPr lang="en-US" sz="1800" dirty="0"/>
              <a:t> CRE </a:t>
            </a:r>
            <a:r>
              <a:rPr lang="en-US" sz="1800" dirty="0" err="1"/>
              <a:t>si</a:t>
            </a:r>
            <a:r>
              <a:rPr lang="en-US" sz="1800" dirty="0"/>
              <a:t> </a:t>
            </a:r>
            <a:r>
              <a:rPr lang="en-US" sz="1800" dirty="0" err="1"/>
              <a:t>verifica</a:t>
            </a:r>
            <a:r>
              <a:rPr lang="en-US" sz="1800" dirty="0"/>
              <a:t> </a:t>
            </a:r>
            <a:r>
              <a:rPr lang="en-US" sz="1800" dirty="0" err="1"/>
              <a:t>quando</a:t>
            </a:r>
            <a:r>
              <a:rPr lang="en-US" sz="1800" dirty="0"/>
              <a:t> </a:t>
            </a:r>
            <a:r>
              <a:rPr lang="en-US" sz="1800" dirty="0" err="1"/>
              <a:t>il</a:t>
            </a:r>
            <a:r>
              <a:rPr lang="en-US" sz="1800" dirty="0"/>
              <a:t> </a:t>
            </a:r>
            <a:r>
              <a:rPr lang="en-US" sz="1800" dirty="0" err="1"/>
              <a:t>batterio</a:t>
            </a:r>
            <a:r>
              <a:rPr lang="en-US" sz="1800" dirty="0"/>
              <a:t> invade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tessuti</a:t>
            </a:r>
            <a:r>
              <a:rPr lang="en-US" sz="1800" dirty="0"/>
              <a:t>  </a:t>
            </a:r>
            <a:r>
              <a:rPr lang="en-US" sz="1800" dirty="0" err="1"/>
              <a:t>causando</a:t>
            </a:r>
            <a:r>
              <a:rPr lang="en-US" sz="1800" dirty="0"/>
              <a:t> </a:t>
            </a:r>
            <a:r>
              <a:rPr lang="en-US" sz="1800" dirty="0" err="1"/>
              <a:t>segni</a:t>
            </a:r>
            <a:r>
              <a:rPr lang="en-US" sz="1800" dirty="0"/>
              <a:t> e </a:t>
            </a:r>
            <a:r>
              <a:rPr lang="en-US" sz="1800" dirty="0" err="1"/>
              <a:t>sintomi</a:t>
            </a:r>
            <a:r>
              <a:rPr lang="en-US" sz="1800" dirty="0"/>
              <a:t> </a:t>
            </a:r>
            <a:r>
              <a:rPr lang="en-US" sz="1800" dirty="0" err="1"/>
              <a:t>di</a:t>
            </a:r>
            <a:r>
              <a:rPr lang="en-US" sz="1800" dirty="0"/>
              <a:t> </a:t>
            </a:r>
            <a:r>
              <a:rPr lang="en-US" sz="1800" dirty="0" err="1"/>
              <a:t>malattia</a:t>
            </a:r>
            <a:r>
              <a:rPr lang="en-US" sz="1800" dirty="0"/>
              <a:t> </a:t>
            </a:r>
            <a:br>
              <a:rPr lang="en-US" sz="1800" dirty="0"/>
            </a:br>
            <a:endParaRPr lang="en-US" sz="1800" dirty="0"/>
          </a:p>
          <a:p>
            <a:endParaRPr lang="it-IT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1418</TotalTime>
  <Words>4064</Words>
  <Application>Microsoft Macintosh PowerPoint</Application>
  <PresentationFormat>Widescreen</PresentationFormat>
  <Paragraphs>223</Paragraphs>
  <Slides>47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47</vt:i4>
      </vt:variant>
    </vt:vector>
  </HeadingPairs>
  <TitlesOfParts>
    <vt:vector size="51" baseType="lpstr">
      <vt:lpstr>Arial</vt:lpstr>
      <vt:lpstr>Calibri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Take home messages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simona coladonato</dc:creator>
  <cp:lastModifiedBy>Francesca Spano</cp:lastModifiedBy>
  <cp:revision>281</cp:revision>
  <dcterms:created xsi:type="dcterms:W3CDTF">2023-11-17T17:23:42Z</dcterms:created>
  <dcterms:modified xsi:type="dcterms:W3CDTF">2023-11-21T11:49:48Z</dcterms:modified>
</cp:coreProperties>
</file>